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0" r:id="rId2"/>
    <p:sldId id="261" r:id="rId3"/>
    <p:sldId id="258" r:id="rId4"/>
    <p:sldId id="288" r:id="rId5"/>
    <p:sldId id="289" r:id="rId6"/>
    <p:sldId id="290" r:id="rId7"/>
    <p:sldId id="291" r:id="rId8"/>
    <p:sldId id="304" r:id="rId9"/>
    <p:sldId id="295" r:id="rId10"/>
    <p:sldId id="294" r:id="rId11"/>
    <p:sldId id="303" r:id="rId12"/>
    <p:sldId id="266" r:id="rId13"/>
    <p:sldId id="287" r:id="rId14"/>
    <p:sldId id="299" r:id="rId15"/>
    <p:sldId id="300" r:id="rId16"/>
    <p:sldId id="275" r:id="rId17"/>
    <p:sldId id="292" r:id="rId18"/>
    <p:sldId id="302" r:id="rId19"/>
    <p:sldId id="293" r:id="rId20"/>
    <p:sldId id="301" r:id="rId21"/>
    <p:sldId id="279" r:id="rId22"/>
    <p:sldId id="29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4538E-9A2E-4CBB-9485-27810261E139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E99D-0610-492E-95AB-9F8989F19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358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2B9D-0858-489A-8CF3-BC06EF067939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234B0-1983-4195-8853-7DCB135BA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4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bilda.com/roboclaw-2x7a-motor-controller/" TargetMode="External"/><Relationship Id="rId2" Type="http://schemas.openxmlformats.org/officeDocument/2006/relationships/hyperlink" Target="https://know.electricianexp.com/ko/knowledgebase/chto-takoe-shi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326905" TargetMode="External"/><Relationship Id="rId5" Type="http://schemas.openxmlformats.org/officeDocument/2006/relationships/hyperlink" Target="https://smartstore.naver.com/battery119/products/5839646485?site_preference=device&amp;NaPm=ct%3Dlm2uc1z1%7Cci%3Dshopn%7Ctr%3Dtsf%7Chk%3D8e3c08c4fd479690623330214d0eaca9b6573116%7Ctrx%3Dundefined" TargetMode="External"/><Relationship Id="rId4" Type="http://schemas.openxmlformats.org/officeDocument/2006/relationships/hyperlink" Target="https://www.gobilda.com/5202-series-yellow-jacket-planetary-gear-motor-50-9-1-ratio-24mm-length-6mm-d-shaft-117-rpm-36mm-gearbox-3-3-5v-encode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364886" y="2676872"/>
            <a:ext cx="3462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모터</a:t>
            </a:r>
            <a:r>
              <a:rPr lang="en-US" altLang="ko-KR" sz="4800" spc="-300" dirty="0">
                <a:solidFill>
                  <a:schemeClr val="bg1"/>
                </a:solidFill>
              </a:rPr>
              <a:t>(</a:t>
            </a:r>
            <a:r>
              <a:rPr lang="ko-KR" altLang="en-US" sz="4800" spc="-300" dirty="0">
                <a:solidFill>
                  <a:schemeClr val="bg1"/>
                </a:solidFill>
              </a:rPr>
              <a:t> </a:t>
            </a:r>
            <a:r>
              <a:rPr lang="en-US" altLang="ko-KR" sz="4800" spc="-300" dirty="0">
                <a:solidFill>
                  <a:schemeClr val="bg1"/>
                </a:solidFill>
              </a:rPr>
              <a:t>MOTOR)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2023</a:t>
            </a:r>
            <a:r>
              <a:rPr lang="ko-KR" altLang="en-US" sz="1200" dirty="0">
                <a:solidFill>
                  <a:schemeClr val="bg1"/>
                </a:solidFill>
              </a:rPr>
              <a:t>년도 </a:t>
            </a:r>
            <a:r>
              <a:rPr lang="en-US" altLang="ko-KR" sz="1200" dirty="0">
                <a:solidFill>
                  <a:schemeClr val="bg1"/>
                </a:solidFill>
              </a:rPr>
              <a:t>8</a:t>
            </a:r>
            <a:r>
              <a:rPr lang="ko-KR" altLang="en-US" sz="1200" dirty="0">
                <a:solidFill>
                  <a:schemeClr val="bg1"/>
                </a:solidFill>
              </a:rPr>
              <a:t>월 중간점검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모터 및 모터 드라이버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1229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제품  스펙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4402659" y="1304189"/>
            <a:ext cx="595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삼성 리튬이온 </a:t>
            </a:r>
            <a:r>
              <a:rPr lang="en-US" altLang="ko-KR" sz="1600" b="1" dirty="0">
                <a:latin typeface="+mj-ea"/>
                <a:ea typeface="+mj-ea"/>
              </a:rPr>
              <a:t>21700 4S2P 10,000mAh 14.4V, 16.8V </a:t>
            </a:r>
            <a:r>
              <a:rPr lang="ko-KR" altLang="en-US" sz="1600" b="1" dirty="0" err="1">
                <a:latin typeface="+mj-ea"/>
                <a:ea typeface="+mj-ea"/>
              </a:rPr>
              <a:t>배터리팩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9279620" y="2218938"/>
            <a:ext cx="2740428" cy="15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j-ea"/>
                <a:ea typeface="+mj-ea"/>
              </a:rPr>
              <a:t>전압</a:t>
            </a:r>
            <a:r>
              <a:rPr lang="en-US" altLang="ko-KR" sz="1600" b="1" dirty="0">
                <a:latin typeface="+mj-ea"/>
                <a:ea typeface="+mj-ea"/>
              </a:rPr>
              <a:t>: 14.4V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j-ea"/>
                <a:ea typeface="+mj-ea"/>
              </a:rPr>
              <a:t>용량</a:t>
            </a:r>
            <a:r>
              <a:rPr lang="en-US" altLang="ko-KR" sz="1600" b="1" dirty="0">
                <a:latin typeface="+mj-ea"/>
                <a:ea typeface="+mj-ea"/>
              </a:rPr>
              <a:t>: 10,000mAh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j-ea"/>
                <a:ea typeface="+mj-ea"/>
              </a:rPr>
              <a:t>소비전류</a:t>
            </a:r>
            <a:r>
              <a:rPr lang="en-US" altLang="ko-KR" sz="1600" b="1" dirty="0">
                <a:latin typeface="+mj-ea"/>
                <a:ea typeface="+mj-ea"/>
              </a:rPr>
              <a:t>: 10A(</a:t>
            </a:r>
            <a:r>
              <a:rPr lang="ko-KR" altLang="en-US" sz="1600" b="1" dirty="0">
                <a:latin typeface="+mj-ea"/>
                <a:ea typeface="+mj-ea"/>
              </a:rPr>
              <a:t>최대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 descr="텍스트, 배터리, 일반 보급이(가) 표시된 사진&#10;&#10;자동 생성된 설명">
            <a:extLst>
              <a:ext uri="{FF2B5EF4-FFF2-40B4-BE49-F238E27FC236}">
                <a16:creationId xmlns:a16="http://schemas.microsoft.com/office/drawing/2014/main" id="{308C2D0B-FFD1-EE20-513B-2D9E176F76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2659" y="2677320"/>
            <a:ext cx="4652674" cy="2766009"/>
          </a:xfrm>
          <a:prstGeom prst="rect">
            <a:avLst/>
          </a:prstGeom>
        </p:spPr>
      </p:pic>
      <p:pic>
        <p:nvPicPr>
          <p:cNvPr id="5" name="그림 4" descr="텍스트, 배터리, 일반 보급이(가) 표시된 사진&#10;&#10;자동 생성된 설명">
            <a:extLst>
              <a:ext uri="{FF2B5EF4-FFF2-40B4-BE49-F238E27FC236}">
                <a16:creationId xmlns:a16="http://schemas.microsoft.com/office/drawing/2014/main" id="{1F9A6756-E7E3-6FFD-EB43-0D6B12EE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80" y="2322101"/>
            <a:ext cx="3663647" cy="34764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E99772-3AFC-038C-F089-53D44CE71835}"/>
              </a:ext>
            </a:extLst>
          </p:cNvPr>
          <p:cNvSpPr txBox="1"/>
          <p:nvPr/>
        </p:nvSpPr>
        <p:spPr>
          <a:xfrm>
            <a:off x="9279620" y="4073264"/>
            <a:ext cx="2740428" cy="22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이 배터리를 선택한 이유</a:t>
            </a:r>
            <a:br>
              <a:rPr lang="en-US" altLang="ko-KR" sz="1200" b="1" dirty="0">
                <a:latin typeface="+mj-ea"/>
                <a:ea typeface="+mj-ea"/>
              </a:rPr>
            </a:br>
            <a:r>
              <a:rPr lang="ko-KR" altLang="en-US" sz="1200" b="1" dirty="0">
                <a:latin typeface="+mj-ea"/>
                <a:ea typeface="+mj-ea"/>
              </a:rPr>
              <a:t>기존 배터리는 </a:t>
            </a:r>
            <a:r>
              <a:rPr lang="en-US" altLang="ko-KR" sz="1200" b="1" dirty="0">
                <a:latin typeface="+mj-ea"/>
                <a:ea typeface="+mj-ea"/>
              </a:rPr>
              <a:t>12V</a:t>
            </a:r>
            <a:r>
              <a:rPr lang="ko-KR" altLang="en-US" sz="1200" b="1" dirty="0">
                <a:latin typeface="+mj-ea"/>
                <a:ea typeface="+mj-ea"/>
              </a:rPr>
              <a:t>에 </a:t>
            </a:r>
            <a:r>
              <a:rPr lang="en-US" altLang="ko-KR" sz="1200" b="1" dirty="0">
                <a:latin typeface="+mj-ea"/>
                <a:ea typeface="+mj-ea"/>
              </a:rPr>
              <a:t>3Ah </a:t>
            </a:r>
            <a:r>
              <a:rPr lang="ko-KR" altLang="en-US" sz="1200" b="1" dirty="0">
                <a:latin typeface="+mj-ea"/>
                <a:ea typeface="+mj-ea"/>
              </a:rPr>
              <a:t>였는데 </a:t>
            </a:r>
            <a:br>
              <a:rPr lang="en-US" altLang="ko-KR" sz="1200" b="1" dirty="0">
                <a:latin typeface="+mj-ea"/>
                <a:ea typeface="+mj-ea"/>
              </a:rPr>
            </a:br>
            <a:r>
              <a:rPr lang="ko-KR" altLang="en-US" sz="1200" b="1" dirty="0">
                <a:latin typeface="+mj-ea"/>
                <a:ea typeface="+mj-ea"/>
              </a:rPr>
              <a:t>계속 충전을 시켜주지 않으면 모터의 최대속도가 나오지 않고</a:t>
            </a:r>
            <a:r>
              <a:rPr lang="en-US" altLang="ko-KR" sz="1200" b="1" dirty="0">
                <a:latin typeface="+mj-ea"/>
                <a:ea typeface="+mj-ea"/>
              </a:rPr>
              <a:t>, </a:t>
            </a:r>
            <a:br>
              <a:rPr lang="en-US" altLang="ko-KR" sz="1200" b="1" dirty="0">
                <a:latin typeface="+mj-ea"/>
                <a:ea typeface="+mj-ea"/>
              </a:rPr>
            </a:br>
            <a:r>
              <a:rPr lang="ko-KR" altLang="en-US" sz="1200" b="1" dirty="0">
                <a:latin typeface="+mj-ea"/>
                <a:ea typeface="+mj-ea"/>
              </a:rPr>
              <a:t>오르막길 올라가는데도 힘들기 때문에 전압이 높고 용량도 더 큰 것으로 교체</a:t>
            </a:r>
            <a:endParaRPr lang="en-US" altLang="ko-KR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919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모터 및 모터 드라이버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1229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제품  스펙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2439912"/>
            <a:ext cx="3564191" cy="3375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4997556" y="1142071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오프로드바퀴 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130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파이</a:t>
            </a:r>
          </a:p>
        </p:txBody>
      </p:sp>
      <p:pic>
        <p:nvPicPr>
          <p:cNvPr id="6" name="그림 5" descr="타이어, 자동차 부품, 자동차 타이어, 합성고무이(가) 표시된 사진&#10;&#10;자동 생성된 설명">
            <a:extLst>
              <a:ext uri="{FF2B5EF4-FFF2-40B4-BE49-F238E27FC236}">
                <a16:creationId xmlns:a16="http://schemas.microsoft.com/office/drawing/2014/main" id="{F2FEBC72-6696-4A96-0873-88A5C07D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0" y="2336310"/>
            <a:ext cx="3663646" cy="347644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551DC5-9EB3-7433-252B-F2B5EB1E4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526852"/>
              </p:ext>
            </p:extLst>
          </p:nvPr>
        </p:nvGraphicFramePr>
        <p:xfrm>
          <a:off x="4997556" y="2537629"/>
          <a:ext cx="4413864" cy="3142595"/>
        </p:xfrm>
        <a:graphic>
          <a:graphicData uri="http://schemas.openxmlformats.org/drawingml/2006/table">
            <a:tbl>
              <a:tblPr/>
              <a:tblGrid>
                <a:gridCol w="2206932">
                  <a:extLst>
                    <a:ext uri="{9D8B030D-6E8A-4147-A177-3AD203B41FA5}">
                      <a16:colId xmlns:a16="http://schemas.microsoft.com/office/drawing/2014/main" val="1239741828"/>
                    </a:ext>
                  </a:extLst>
                </a:gridCol>
                <a:gridCol w="2206932">
                  <a:extLst>
                    <a:ext uri="{9D8B030D-6E8A-4147-A177-3AD203B41FA5}">
                      <a16:colId xmlns:a16="http://schemas.microsoft.com/office/drawing/2014/main" val="2816500351"/>
                    </a:ext>
                  </a:extLst>
                </a:gridCol>
              </a:tblGrid>
              <a:tr h="6285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dirty="0">
                          <a:effectLst/>
                          <a:latin typeface="+mj-ea"/>
                          <a:ea typeface="+mj-ea"/>
                        </a:rPr>
                        <a:t>지름</a:t>
                      </a:r>
                      <a:endParaRPr lang="en-US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130</a:t>
                      </a:r>
                      <a:r>
                        <a:rPr lang="en-US" altLang="ko-KR" sz="1800" b="1" dirty="0">
                          <a:effectLst/>
                          <a:latin typeface="+mj-ea"/>
                          <a:ea typeface="+mj-ea"/>
                        </a:rPr>
                        <a:t>mm</a:t>
                      </a:r>
                      <a:endParaRPr lang="en-US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530173"/>
                  </a:ext>
                </a:extLst>
              </a:tr>
              <a:tr h="6285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dirty="0">
                          <a:effectLst/>
                          <a:latin typeface="+mj-ea"/>
                          <a:ea typeface="+mj-ea"/>
                        </a:rPr>
                        <a:t>두께</a:t>
                      </a:r>
                      <a:endParaRPr lang="en-US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60mm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585630"/>
                  </a:ext>
                </a:extLst>
              </a:tr>
              <a:tr h="6285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dirty="0">
                          <a:effectLst/>
                          <a:latin typeface="+mj-ea"/>
                          <a:ea typeface="+mj-ea"/>
                        </a:rPr>
                        <a:t>허브</a:t>
                      </a:r>
                      <a:endParaRPr lang="en-US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6mm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944137"/>
                  </a:ext>
                </a:extLst>
              </a:tr>
              <a:tr h="6285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dirty="0">
                          <a:effectLst/>
                          <a:latin typeface="+mj-ea"/>
                          <a:ea typeface="+mj-ea"/>
                        </a:rPr>
                        <a:t>재질</a:t>
                      </a:r>
                      <a:endParaRPr lang="en-US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dirty="0">
                          <a:effectLst/>
                          <a:latin typeface="+mj-ea"/>
                          <a:ea typeface="+mj-ea"/>
                        </a:rPr>
                        <a:t>고무</a:t>
                      </a:r>
                      <a:r>
                        <a:rPr lang="en-US" altLang="ko-KR" sz="1800" b="1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800" b="1" dirty="0">
                          <a:effectLst/>
                          <a:latin typeface="+mj-ea"/>
                          <a:ea typeface="+mj-ea"/>
                        </a:rPr>
                        <a:t>스펀지 내장</a:t>
                      </a:r>
                      <a:r>
                        <a:rPr lang="en-US" altLang="ko-KR" sz="1800" b="1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168114"/>
                  </a:ext>
                </a:extLst>
              </a:tr>
              <a:tr h="6285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dirty="0">
                          <a:effectLst/>
                          <a:latin typeface="+mj-ea"/>
                          <a:ea typeface="+mj-ea"/>
                        </a:rPr>
                        <a:t>무게</a:t>
                      </a:r>
                      <a:endParaRPr lang="en-US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150g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572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12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473580" y="3105834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결선도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822932"/>
            <a:chOff x="0" y="0"/>
            <a:chExt cx="12192000" cy="82293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결선도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2,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26ABF6-6181-1EA5-30E2-E3B8AAACA619}"/>
              </a:ext>
            </a:extLst>
          </p:cNvPr>
          <p:cNvGrpSpPr/>
          <p:nvPr/>
        </p:nvGrpSpPr>
        <p:grpSpPr>
          <a:xfrm>
            <a:off x="132080" y="940236"/>
            <a:ext cx="11896436" cy="5834637"/>
            <a:chOff x="132080" y="940236"/>
            <a:chExt cx="11896436" cy="583463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0" y="940236"/>
              <a:ext cx="11896436" cy="583463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81CD714-8A55-0F1F-D8A6-90035D14FF36}"/>
                </a:ext>
              </a:extLst>
            </p:cNvPr>
            <p:cNvSpPr txBox="1"/>
            <p:nvPr/>
          </p:nvSpPr>
          <p:spPr>
            <a:xfrm>
              <a:off x="592938" y="3146408"/>
              <a:ext cx="10719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배터리</a:t>
              </a:r>
              <a:br>
                <a:rPr lang="en-US" altLang="ko-KR" sz="2400" dirty="0">
                  <a:latin typeface="+mj-ea"/>
                  <a:ea typeface="+mj-ea"/>
                </a:rPr>
              </a:br>
              <a:br>
                <a:rPr lang="en-US" altLang="ko-KR" sz="2400" dirty="0">
                  <a:latin typeface="+mj-ea"/>
                  <a:ea typeface="+mj-ea"/>
                </a:rPr>
              </a:br>
              <a:r>
                <a:rPr lang="en-US" altLang="ko-KR" sz="2400" dirty="0">
                  <a:latin typeface="+mj-ea"/>
                  <a:ea typeface="+mj-ea"/>
                </a:rPr>
                <a:t>14.4V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CE4C7C-9FF3-415D-1538-D84ECAA1AFA9}"/>
                </a:ext>
              </a:extLst>
            </p:cNvPr>
            <p:cNvSpPr/>
            <p:nvPr/>
          </p:nvSpPr>
          <p:spPr>
            <a:xfrm>
              <a:off x="345057" y="2794958"/>
              <a:ext cx="1526875" cy="414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grpSp>
          <p:nvGrpSpPr>
            <p:cNvPr id="32" name="그룹 31"/>
            <p:cNvGrpSpPr/>
            <p:nvPr/>
          </p:nvGrpSpPr>
          <p:grpSpPr>
            <a:xfrm>
              <a:off x="132080" y="101916"/>
              <a:ext cx="2197268" cy="1320290"/>
              <a:chOff x="132080" y="101916"/>
              <a:chExt cx="2197268" cy="132029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51765C-E4E1-440B-B3F6-AD127EB533CF}"/>
                  </a:ext>
                </a:extLst>
              </p:cNvPr>
              <p:cNvSpPr txBox="1"/>
              <p:nvPr/>
            </p:nvSpPr>
            <p:spPr>
              <a:xfrm>
                <a:off x="875104" y="101916"/>
                <a:ext cx="14542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spc="-300" dirty="0">
                    <a:solidFill>
                      <a:schemeClr val="bg1"/>
                    </a:solidFill>
                  </a:rPr>
                  <a:t>결선도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77FB6-6DE1-44E4-8EF8-7160153CD120}"/>
                  </a:ext>
                </a:extLst>
              </p:cNvPr>
              <p:cNvSpPr txBox="1"/>
              <p:nvPr/>
            </p:nvSpPr>
            <p:spPr>
              <a:xfrm>
                <a:off x="132080" y="117305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296126-4E3C-49DA-BBCD-DD892FC6232B}"/>
                  </a:ext>
                </a:extLst>
              </p:cNvPr>
              <p:cNvSpPr txBox="1"/>
              <p:nvPr/>
            </p:nvSpPr>
            <p:spPr>
              <a:xfrm>
                <a:off x="339536" y="957405"/>
                <a:ext cx="1261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393939"/>
                    </a:solidFill>
                    <a:latin typeface="+mn-ea"/>
                  </a:rPr>
                  <a:t>주의사항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F6E5F64-C530-4917-A4C3-74BC96F3D0EB}"/>
                  </a:ext>
                </a:extLst>
              </p:cNvPr>
              <p:cNvSpPr/>
              <p:nvPr/>
            </p:nvSpPr>
            <p:spPr>
              <a:xfrm>
                <a:off x="132080" y="954206"/>
                <a:ext cx="10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0" y="0"/>
              <a:ext cx="12192000" cy="822932"/>
              <a:chOff x="0" y="0"/>
              <a:chExt cx="12192000" cy="82293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546E572-061A-4F66-860A-EA1641AD3DE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8229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951765C-E4E1-440B-B3F6-AD127EB533CF}"/>
                  </a:ext>
                </a:extLst>
              </p:cNvPr>
              <p:cNvSpPr txBox="1"/>
              <p:nvPr/>
            </p:nvSpPr>
            <p:spPr>
              <a:xfrm>
                <a:off x="875104" y="52038"/>
                <a:ext cx="14542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spc="-300" dirty="0">
                    <a:solidFill>
                      <a:schemeClr val="bg1"/>
                    </a:solidFill>
                  </a:rPr>
                  <a:t>결선도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877FB6-6DE1-44E4-8EF8-7160153CD120}"/>
                  </a:ext>
                </a:extLst>
              </p:cNvPr>
              <p:cNvSpPr txBox="1"/>
              <p:nvPr/>
            </p:nvSpPr>
            <p:spPr>
              <a:xfrm>
                <a:off x="132080" y="117305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9" name="그림 8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384" y="1419070"/>
            <a:ext cx="1980000" cy="2772000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4384" y="4572765"/>
            <a:ext cx="1972531" cy="2022765"/>
          </a:xfrm>
          <a:prstGeom prst="rect">
            <a:avLst/>
          </a:prstGeom>
        </p:spPr>
      </p:pic>
      <p:pic>
        <p:nvPicPr>
          <p:cNvPr id="2" name="그림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44" y="1419070"/>
            <a:ext cx="1980000" cy="2772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0144" y="4572765"/>
            <a:ext cx="1980000" cy="20227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240080" y="1573187"/>
            <a:ext cx="238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  <a:cs typeface="Arial" panose="020B0604020202020204" pitchFamily="34" charset="0"/>
              </a:rPr>
              <a:t>1. </a:t>
            </a:r>
            <a:r>
              <a:rPr lang="ko-KR" altLang="en-US" sz="2000" b="1" dirty="0" err="1">
                <a:latin typeface="+mj-ea"/>
                <a:ea typeface="+mj-ea"/>
                <a:cs typeface="Arial" panose="020B0604020202020204" pitchFamily="34" charset="0"/>
              </a:rPr>
              <a:t>쇼트주의</a:t>
            </a:r>
            <a:endParaRPr lang="ko-KR" altLang="en-US" sz="20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080" y="3095437"/>
            <a:ext cx="6302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보드 및 모터 드라이버의 뒷면이 노출되어 있어서 쇼트 위험이 있기 때문에 뒷면에 다른 전선과 닿지 않게 처리를 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전에 </a:t>
            </a:r>
            <a:r>
              <a:rPr lang="en-US" altLang="ko-KR" dirty="0">
                <a:latin typeface="+mj-ea"/>
                <a:ea typeface="+mj-ea"/>
              </a:rPr>
              <a:t>ST </a:t>
            </a:r>
            <a:r>
              <a:rPr lang="ko-KR" altLang="en-US" dirty="0">
                <a:latin typeface="+mj-ea"/>
                <a:ea typeface="+mj-ea"/>
              </a:rPr>
              <a:t>보드 뒷면에 아무 처리도 하지 않아 쇼트가 났었다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r>
              <a:rPr lang="ko-KR" altLang="en-US" dirty="0">
                <a:latin typeface="+mj-ea"/>
                <a:ea typeface="+mj-ea"/>
              </a:rPr>
              <a:t>그 후 </a:t>
            </a:r>
            <a:r>
              <a:rPr lang="en-US" altLang="ko-KR" dirty="0">
                <a:latin typeface="+mj-ea"/>
                <a:ea typeface="+mj-ea"/>
              </a:rPr>
              <a:t>ST </a:t>
            </a:r>
            <a:r>
              <a:rPr lang="ko-KR" altLang="en-US" dirty="0">
                <a:latin typeface="+mj-ea"/>
                <a:ea typeface="+mj-ea"/>
              </a:rPr>
              <a:t>보드를 포함한 뒷면이 노출되어 있는 보드들에</a:t>
            </a:r>
            <a:br>
              <a:rPr lang="ko-KR" altLang="en-US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전기가 안 통하게 처리를 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0" name="직선 화살표 연결선 9"/>
          <p:cNvCxnSpPr>
            <a:stCxn id="2" idx="3"/>
            <a:endCxn id="9" idx="1"/>
          </p:cNvCxnSpPr>
          <p:nvPr/>
        </p:nvCxnSpPr>
        <p:spPr>
          <a:xfrm>
            <a:off x="8730144" y="2805070"/>
            <a:ext cx="13142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" idx="3"/>
            <a:endCxn id="11" idx="1"/>
          </p:cNvCxnSpPr>
          <p:nvPr/>
        </p:nvCxnSpPr>
        <p:spPr>
          <a:xfrm>
            <a:off x="8730144" y="5584148"/>
            <a:ext cx="13142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6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grpSp>
          <p:nvGrpSpPr>
            <p:cNvPr id="32" name="그룹 31"/>
            <p:cNvGrpSpPr/>
            <p:nvPr/>
          </p:nvGrpSpPr>
          <p:grpSpPr>
            <a:xfrm>
              <a:off x="132080" y="101916"/>
              <a:ext cx="2197268" cy="1320290"/>
              <a:chOff x="132080" y="101916"/>
              <a:chExt cx="2197268" cy="132029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51765C-E4E1-440B-B3F6-AD127EB533CF}"/>
                  </a:ext>
                </a:extLst>
              </p:cNvPr>
              <p:cNvSpPr txBox="1"/>
              <p:nvPr/>
            </p:nvSpPr>
            <p:spPr>
              <a:xfrm>
                <a:off x="875104" y="101916"/>
                <a:ext cx="14542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spc="-300" dirty="0">
                    <a:solidFill>
                      <a:schemeClr val="bg1"/>
                    </a:solidFill>
                  </a:rPr>
                  <a:t>결선도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77FB6-6DE1-44E4-8EF8-7160153CD120}"/>
                  </a:ext>
                </a:extLst>
              </p:cNvPr>
              <p:cNvSpPr txBox="1"/>
              <p:nvPr/>
            </p:nvSpPr>
            <p:spPr>
              <a:xfrm>
                <a:off x="132080" y="117305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296126-4E3C-49DA-BBCD-DD892FC6232B}"/>
                  </a:ext>
                </a:extLst>
              </p:cNvPr>
              <p:cNvSpPr txBox="1"/>
              <p:nvPr/>
            </p:nvSpPr>
            <p:spPr>
              <a:xfrm>
                <a:off x="339536" y="957405"/>
                <a:ext cx="1261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393939"/>
                    </a:solidFill>
                    <a:latin typeface="+mn-ea"/>
                  </a:rPr>
                  <a:t>주의사항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F6E5F64-C530-4917-A4C3-74BC96F3D0EB}"/>
                  </a:ext>
                </a:extLst>
              </p:cNvPr>
              <p:cNvSpPr/>
              <p:nvPr/>
            </p:nvSpPr>
            <p:spPr>
              <a:xfrm>
                <a:off x="132080" y="954206"/>
                <a:ext cx="10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0" y="0"/>
              <a:ext cx="12192000" cy="822932"/>
              <a:chOff x="0" y="0"/>
              <a:chExt cx="12192000" cy="82293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546E572-061A-4F66-860A-EA1641AD3DE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8229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951765C-E4E1-440B-B3F6-AD127EB533CF}"/>
                  </a:ext>
                </a:extLst>
              </p:cNvPr>
              <p:cNvSpPr txBox="1"/>
              <p:nvPr/>
            </p:nvSpPr>
            <p:spPr>
              <a:xfrm>
                <a:off x="875104" y="52038"/>
                <a:ext cx="14542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spc="-300" dirty="0">
                    <a:solidFill>
                      <a:schemeClr val="bg1"/>
                    </a:solidFill>
                  </a:rPr>
                  <a:t>결선도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877FB6-6DE1-44E4-8EF8-7160153CD120}"/>
                  </a:ext>
                </a:extLst>
              </p:cNvPr>
              <p:cNvSpPr txBox="1"/>
              <p:nvPr/>
            </p:nvSpPr>
            <p:spPr>
              <a:xfrm>
                <a:off x="132080" y="117305"/>
                <a:ext cx="795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240080" y="1573187"/>
            <a:ext cx="238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  <a:cs typeface="Arial" panose="020B0604020202020204" pitchFamily="34" charset="0"/>
              </a:rPr>
              <a:t>2. </a:t>
            </a:r>
            <a:r>
              <a:rPr lang="ko-KR" altLang="en-US" sz="2000" b="1" dirty="0" err="1">
                <a:latin typeface="+mj-ea"/>
                <a:ea typeface="+mj-ea"/>
                <a:cs typeface="Arial" panose="020B0604020202020204" pitchFamily="34" charset="0"/>
              </a:rPr>
              <a:t>선정리</a:t>
            </a:r>
            <a:endParaRPr lang="ko-KR" altLang="en-US" sz="20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080" y="3095437"/>
            <a:ext cx="71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제품들이 점퍼선으로 연결되어 있기때문에 쇼트 방지와 합선 방지를 위해 간단하게 정리해 두었다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추가되는 센서나 제품들이 확정되면 디자인 하면서 확실히 할 예정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8758813" y="869066"/>
            <a:ext cx="1980000" cy="2772000"/>
          </a:xfrm>
          <a:prstGeom prst="rect">
            <a:avLst/>
          </a:prstGeom>
        </p:spPr>
      </p:pic>
      <p:pic>
        <p:nvPicPr>
          <p:cNvPr id="19" name="그림 18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758814" y="4041426"/>
            <a:ext cx="1980000" cy="2772001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18" idx="1"/>
            <a:endCxn id="19" idx="1"/>
          </p:cNvCxnSpPr>
          <p:nvPr/>
        </p:nvCxnSpPr>
        <p:spPr>
          <a:xfrm>
            <a:off x="9748813" y="3245066"/>
            <a:ext cx="1" cy="1192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199466" y="30943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프로그램</a:t>
            </a:r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프로그램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3,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910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흐름도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67824E-02A0-1795-AF4D-03601C77CD35}"/>
              </a:ext>
            </a:extLst>
          </p:cNvPr>
          <p:cNvSpPr txBox="1"/>
          <p:nvPr/>
        </p:nvSpPr>
        <p:spPr>
          <a:xfrm>
            <a:off x="3314699" y="1110572"/>
            <a:ext cx="5562601" cy="55231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모터 드라이버의 주소 및 기본 설정들을 </a:t>
            </a:r>
            <a:r>
              <a:rPr lang="ko-KR" altLang="en-US" dirty="0" err="1">
                <a:latin typeface="+mj-ea"/>
                <a:ea typeface="+mj-ea"/>
              </a:rPr>
              <a:t>해줌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 err="1">
                <a:latin typeface="+mj-ea"/>
                <a:ea typeface="+mj-ea"/>
              </a:rPr>
              <a:t>st</a:t>
            </a:r>
            <a:r>
              <a:rPr lang="ko-KR" altLang="en-US" dirty="0">
                <a:latin typeface="+mj-ea"/>
                <a:ea typeface="+mj-ea"/>
              </a:rPr>
              <a:t>보드가 모터 드라이버에게 신호를 보냄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설정 및 명령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모터 드라이버가 신호를 받으면 </a:t>
            </a:r>
            <a:r>
              <a:rPr lang="en-US" altLang="ko-KR" dirty="0">
                <a:latin typeface="+mj-ea"/>
                <a:ea typeface="+mj-ea"/>
              </a:rPr>
              <a:t>LED</a:t>
            </a:r>
            <a:r>
              <a:rPr lang="ko-KR" altLang="en-US" dirty="0">
                <a:latin typeface="+mj-ea"/>
                <a:ea typeface="+mj-ea"/>
              </a:rPr>
              <a:t>를 깜빡임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모터 드라이버가 받은 신호를 </a:t>
            </a:r>
            <a:r>
              <a:rPr lang="en-US" altLang="ko-KR" dirty="0">
                <a:latin typeface="+mj-ea"/>
                <a:ea typeface="+mj-ea"/>
              </a:rPr>
              <a:t>PWM</a:t>
            </a:r>
            <a:r>
              <a:rPr lang="ko-KR" altLang="en-US" dirty="0">
                <a:latin typeface="+mj-ea"/>
                <a:ea typeface="+mj-ea"/>
              </a:rPr>
              <a:t>신호로 내보냄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+mj-ea"/>
                <a:ea typeface="+mj-ea"/>
              </a:rPr>
              <a:t>5. </a:t>
            </a:r>
            <a:r>
              <a:rPr lang="ko-KR" altLang="en-US" dirty="0">
                <a:latin typeface="+mj-ea"/>
                <a:ea typeface="+mj-ea"/>
              </a:rPr>
              <a:t>모터의 </a:t>
            </a:r>
            <a:r>
              <a:rPr lang="en-US" altLang="ko-KR" dirty="0">
                <a:latin typeface="+mj-ea"/>
                <a:ea typeface="+mj-ea"/>
              </a:rPr>
              <a:t>+, - </a:t>
            </a:r>
            <a:r>
              <a:rPr lang="ko-KR" altLang="en-US" dirty="0">
                <a:latin typeface="+mj-ea"/>
                <a:ea typeface="+mj-ea"/>
              </a:rPr>
              <a:t>부분에서 받은 </a:t>
            </a:r>
            <a:r>
              <a:rPr lang="en-US" altLang="ko-KR" dirty="0">
                <a:latin typeface="+mj-ea"/>
                <a:ea typeface="+mj-ea"/>
              </a:rPr>
              <a:t>PWM</a:t>
            </a:r>
            <a:r>
              <a:rPr lang="ko-KR" altLang="en-US" dirty="0">
                <a:latin typeface="+mj-ea"/>
                <a:ea typeface="+mj-ea"/>
              </a:rPr>
              <a:t>으로 모터가 동작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+mj-ea"/>
                <a:ea typeface="+mj-ea"/>
              </a:rPr>
              <a:t>6. </a:t>
            </a:r>
            <a:r>
              <a:rPr lang="ko-KR" altLang="en-US" dirty="0">
                <a:latin typeface="+mj-ea"/>
                <a:ea typeface="+mj-ea"/>
              </a:rPr>
              <a:t>모터가 동작하면서 </a:t>
            </a:r>
            <a:r>
              <a:rPr lang="ko-KR" altLang="en-US" dirty="0" err="1">
                <a:latin typeface="+mj-ea"/>
                <a:ea typeface="+mj-ea"/>
              </a:rPr>
              <a:t>엔코더</a:t>
            </a:r>
            <a:r>
              <a:rPr lang="ko-KR" altLang="en-US" dirty="0">
                <a:latin typeface="+mj-ea"/>
                <a:ea typeface="+mj-ea"/>
              </a:rPr>
              <a:t> 센서가 작동</a:t>
            </a:r>
            <a:r>
              <a:rPr lang="en-US" altLang="ko-KR" dirty="0">
                <a:latin typeface="+mj-ea"/>
                <a:ea typeface="+mj-ea"/>
              </a:rPr>
              <a:t>(ch1, ch2)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엔코더</a:t>
            </a:r>
            <a:r>
              <a:rPr lang="ko-KR" altLang="en-US" dirty="0">
                <a:latin typeface="+mj-ea"/>
                <a:ea typeface="+mj-ea"/>
              </a:rPr>
              <a:t> 센서의 값을 모터 드라이버로 보냄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+mj-ea"/>
                <a:ea typeface="+mj-ea"/>
              </a:rPr>
              <a:t>8. </a:t>
            </a:r>
            <a:r>
              <a:rPr lang="ko-KR" altLang="en-US" dirty="0">
                <a:latin typeface="+mj-ea"/>
                <a:ea typeface="+mj-ea"/>
              </a:rPr>
              <a:t>모터 드라이버에 있는 정보들을 </a:t>
            </a:r>
            <a:r>
              <a:rPr lang="en-US" altLang="ko-KR" dirty="0" err="1">
                <a:latin typeface="+mj-ea"/>
                <a:ea typeface="+mj-ea"/>
              </a:rPr>
              <a:t>st</a:t>
            </a:r>
            <a:r>
              <a:rPr lang="ko-KR" altLang="en-US" dirty="0">
                <a:latin typeface="+mj-ea"/>
                <a:ea typeface="+mj-ea"/>
              </a:rPr>
              <a:t>보드로 보냄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57499B5-D51B-8ACD-24EB-3CDE9D6A22FB}"/>
              </a:ext>
            </a:extLst>
          </p:cNvPr>
          <p:cNvCxnSpPr/>
          <p:nvPr/>
        </p:nvCxnSpPr>
        <p:spPr>
          <a:xfrm>
            <a:off x="6095999" y="1794294"/>
            <a:ext cx="0" cy="30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09E0014-5474-7816-3E47-1562EA766C0C}"/>
              </a:ext>
            </a:extLst>
          </p:cNvPr>
          <p:cNvCxnSpPr/>
          <p:nvPr/>
        </p:nvCxnSpPr>
        <p:spPr>
          <a:xfrm>
            <a:off x="6095999" y="2490158"/>
            <a:ext cx="0" cy="30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7EAFB8-7DCD-B33B-D278-B8BF9536971E}"/>
              </a:ext>
            </a:extLst>
          </p:cNvPr>
          <p:cNvCxnSpPr/>
          <p:nvPr/>
        </p:nvCxnSpPr>
        <p:spPr>
          <a:xfrm>
            <a:off x="6095999" y="3170205"/>
            <a:ext cx="0" cy="30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FEF219-E79C-DEAB-4586-EE4BD527963B}"/>
              </a:ext>
            </a:extLst>
          </p:cNvPr>
          <p:cNvCxnSpPr/>
          <p:nvPr/>
        </p:nvCxnSpPr>
        <p:spPr>
          <a:xfrm>
            <a:off x="6095999" y="3872129"/>
            <a:ext cx="0" cy="30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8B4A01-671B-9810-744C-26AD30789C63}"/>
              </a:ext>
            </a:extLst>
          </p:cNvPr>
          <p:cNvCxnSpPr/>
          <p:nvPr/>
        </p:nvCxnSpPr>
        <p:spPr>
          <a:xfrm>
            <a:off x="6098873" y="4517364"/>
            <a:ext cx="0" cy="30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ABBCE8-72DD-0FB3-8AAF-5C6624232218}"/>
              </a:ext>
            </a:extLst>
          </p:cNvPr>
          <p:cNvCxnSpPr/>
          <p:nvPr/>
        </p:nvCxnSpPr>
        <p:spPr>
          <a:xfrm>
            <a:off x="6098873" y="5221854"/>
            <a:ext cx="0" cy="30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C861B63-05A4-55CD-CE49-44BD4013CA71}"/>
              </a:ext>
            </a:extLst>
          </p:cNvPr>
          <p:cNvCxnSpPr/>
          <p:nvPr/>
        </p:nvCxnSpPr>
        <p:spPr>
          <a:xfrm>
            <a:off x="6098873" y="5901901"/>
            <a:ext cx="0" cy="30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16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프로그램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3,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2593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프로그램  소스  및  설명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F7C45A2-40F9-B507-1051-69E4BCDE24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2997" y="1529663"/>
            <a:ext cx="2818564" cy="34422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5021D2-1B37-9152-9315-04F14F2EA6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080" y="2880906"/>
            <a:ext cx="2137078" cy="84784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4DD70A-0B0C-B6EE-34E3-8AC3133DF6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0293" y="1637720"/>
            <a:ext cx="4371568" cy="3334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881399-ABEA-A5C0-036E-8671AF72357A}"/>
              </a:ext>
            </a:extLst>
          </p:cNvPr>
          <p:cNvSpPr txBox="1"/>
          <p:nvPr/>
        </p:nvSpPr>
        <p:spPr>
          <a:xfrm>
            <a:off x="0" y="553126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+mj-ea"/>
                <a:ea typeface="+mj-ea"/>
              </a:rPr>
              <a:t>Roboclaw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>
                <a:latin typeface="+mj-ea"/>
                <a:ea typeface="+mj-ea"/>
              </a:rPr>
              <a:t>모터드라이버와 </a:t>
            </a:r>
            <a:r>
              <a:rPr lang="en-US" altLang="ko-KR" sz="1200" b="1" dirty="0">
                <a:latin typeface="+mj-ea"/>
                <a:ea typeface="+mj-ea"/>
              </a:rPr>
              <a:t>ST</a:t>
            </a:r>
            <a:r>
              <a:rPr lang="ko-KR" altLang="en-US" sz="1200" b="1" dirty="0">
                <a:latin typeface="+mj-ea"/>
                <a:ea typeface="+mj-ea"/>
              </a:rPr>
              <a:t>보드의 통신을 맞춰주는 기본 설정코드</a:t>
            </a:r>
            <a:endParaRPr lang="en-US" altLang="ko-KR" sz="1200" b="1" dirty="0">
              <a:latin typeface="+mj-ea"/>
              <a:ea typeface="+mj-ea"/>
            </a:endParaRPr>
          </a:p>
          <a:p>
            <a:r>
              <a:rPr lang="en-US" altLang="ko-KR" sz="1200" b="1" dirty="0">
                <a:latin typeface="+mj-ea"/>
                <a:ea typeface="+mj-ea"/>
              </a:rPr>
              <a:t>(uart5</a:t>
            </a:r>
            <a:r>
              <a:rPr lang="ko-KR" altLang="en-US" sz="1200" b="1" dirty="0">
                <a:latin typeface="+mj-ea"/>
                <a:ea typeface="+mj-ea"/>
              </a:rPr>
              <a:t>로 연결되어 있고 모터드라이버의 주소가 </a:t>
            </a:r>
            <a:r>
              <a:rPr lang="en-US" altLang="ko-KR" sz="1200" b="1" dirty="0">
                <a:latin typeface="+mj-ea"/>
                <a:ea typeface="+mj-ea"/>
              </a:rPr>
              <a:t>0x80</a:t>
            </a:r>
            <a:r>
              <a:rPr lang="ko-KR" altLang="en-US" sz="1200" b="1" dirty="0">
                <a:latin typeface="+mj-ea"/>
                <a:ea typeface="+mj-ea"/>
              </a:rPr>
              <a:t>이다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8BECD-7C8B-BC0F-36D3-437CF1E419C5}"/>
              </a:ext>
            </a:extLst>
          </p:cNvPr>
          <p:cNvSpPr txBox="1"/>
          <p:nvPr/>
        </p:nvSpPr>
        <p:spPr>
          <a:xfrm>
            <a:off x="3500293" y="5531262"/>
            <a:ext cx="483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+mj-ea"/>
                <a:ea typeface="+mj-ea"/>
              </a:rPr>
              <a:t>roboClaw.c</a:t>
            </a:r>
            <a:r>
              <a:rPr lang="ko-KR" altLang="en-US" sz="1200" b="1" dirty="0">
                <a:latin typeface="+mj-ea"/>
                <a:ea typeface="+mj-ea"/>
              </a:rPr>
              <a:t>의 코드 일부분이다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Stm32f7</a:t>
            </a:r>
            <a:r>
              <a:rPr lang="ko-KR" altLang="en-US" sz="1200" b="1" dirty="0">
                <a:latin typeface="+mj-ea"/>
                <a:ea typeface="+mj-ea"/>
              </a:rPr>
              <a:t> 버전으로 만든 코드를 일부 수정하여 </a:t>
            </a:r>
            <a:r>
              <a:rPr lang="en-US" altLang="ko-KR" sz="1200" b="1" dirty="0">
                <a:latin typeface="+mj-ea"/>
                <a:ea typeface="+mj-ea"/>
              </a:rPr>
              <a:t>stm32f4</a:t>
            </a:r>
            <a:r>
              <a:rPr lang="ko-KR" altLang="en-US" sz="1200" b="1" dirty="0">
                <a:latin typeface="+mj-ea"/>
                <a:ea typeface="+mj-ea"/>
              </a:rPr>
              <a:t>에 맞게 설정했다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200" b="1" dirty="0">
                <a:latin typeface="+mj-ea"/>
                <a:ea typeface="+mj-ea"/>
              </a:rPr>
              <a:t>위는 모터를 작동시키는 코드의 일부분이다</a:t>
            </a:r>
            <a:r>
              <a:rPr lang="en-US" altLang="ko-KR" sz="1200" b="1" dirty="0">
                <a:latin typeface="+mj-ea"/>
                <a:ea typeface="+mj-ea"/>
              </a:rPr>
              <a:t>. 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ko-KR" altLang="en-US" sz="1200" b="1" dirty="0">
                <a:latin typeface="+mj-ea"/>
                <a:ea typeface="+mj-ea"/>
              </a:rPr>
              <a:t>현재 </a:t>
            </a:r>
            <a:r>
              <a:rPr lang="ko-KR" altLang="en-US" sz="1200" b="1" dirty="0" err="1">
                <a:latin typeface="+mj-ea"/>
                <a:ea typeface="+mj-ea"/>
              </a:rPr>
              <a:t>엔코더</a:t>
            </a:r>
            <a:r>
              <a:rPr lang="ko-KR" altLang="en-US" sz="1200" b="1" dirty="0">
                <a:latin typeface="+mj-ea"/>
                <a:ea typeface="+mj-ea"/>
              </a:rPr>
              <a:t> 및 몇몇 코드가 실행되지 않아 </a:t>
            </a:r>
            <a:r>
              <a:rPr lang="ko-KR" altLang="en-US" sz="1200" b="1" dirty="0" err="1">
                <a:latin typeface="+mj-ea"/>
                <a:ea typeface="+mj-ea"/>
              </a:rPr>
              <a:t>수정중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15426-F018-CB80-C1DA-6E9532017EBE}"/>
              </a:ext>
            </a:extLst>
          </p:cNvPr>
          <p:cNvSpPr txBox="1"/>
          <p:nvPr/>
        </p:nvSpPr>
        <p:spPr>
          <a:xfrm>
            <a:off x="8831590" y="5438928"/>
            <a:ext cx="3306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간단하게 </a:t>
            </a:r>
            <a:r>
              <a:rPr lang="en-US" altLang="ko-KR" sz="1200" b="1" dirty="0" err="1">
                <a:latin typeface="+mj-ea"/>
                <a:ea typeface="+mj-ea"/>
              </a:rPr>
              <a:t>tof</a:t>
            </a:r>
            <a:r>
              <a:rPr lang="ko-KR" altLang="en-US" sz="1200" b="1" dirty="0">
                <a:latin typeface="+mj-ea"/>
                <a:ea typeface="+mj-ea"/>
              </a:rPr>
              <a:t>와 연계하여 </a:t>
            </a:r>
            <a:r>
              <a:rPr lang="en-US" altLang="ko-KR" sz="1200" b="1" dirty="0" err="1">
                <a:latin typeface="+mj-ea"/>
                <a:ea typeface="+mj-ea"/>
              </a:rPr>
              <a:t>tof</a:t>
            </a:r>
            <a:r>
              <a:rPr lang="ko-KR" altLang="en-US" sz="1200" b="1" dirty="0">
                <a:latin typeface="+mj-ea"/>
                <a:ea typeface="+mj-ea"/>
              </a:rPr>
              <a:t>의 값이 </a:t>
            </a:r>
            <a:r>
              <a:rPr lang="en-US" altLang="ko-KR" sz="1200" b="1" dirty="0">
                <a:latin typeface="+mj-ea"/>
                <a:ea typeface="+mj-ea"/>
              </a:rPr>
              <a:t>101mm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br>
              <a:rPr lang="en-US" altLang="ko-KR" sz="1200" b="1" dirty="0">
                <a:latin typeface="+mj-ea"/>
                <a:ea typeface="+mj-ea"/>
              </a:rPr>
            </a:br>
            <a:r>
              <a:rPr lang="ko-KR" altLang="en-US" sz="1200" b="1" dirty="0">
                <a:latin typeface="+mj-ea"/>
                <a:ea typeface="+mj-ea"/>
              </a:rPr>
              <a:t>미만이면 멈추고 </a:t>
            </a:r>
            <a:r>
              <a:rPr lang="en-US" altLang="ko-KR" sz="1200" b="1" dirty="0">
                <a:latin typeface="+mj-ea"/>
                <a:ea typeface="+mj-ea"/>
              </a:rPr>
              <a:t>101mm </a:t>
            </a:r>
            <a:r>
              <a:rPr lang="ko-KR" altLang="en-US" sz="1200" b="1" dirty="0">
                <a:latin typeface="+mj-ea"/>
                <a:ea typeface="+mj-ea"/>
              </a:rPr>
              <a:t>이상이면 </a:t>
            </a:r>
            <a:r>
              <a:rPr lang="en-US" altLang="ko-KR" sz="1200" b="1" dirty="0" err="1">
                <a:latin typeface="+mj-ea"/>
                <a:ea typeface="+mj-ea"/>
              </a:rPr>
              <a:t>tof</a:t>
            </a:r>
            <a:r>
              <a:rPr lang="ko-KR" altLang="en-US" sz="1200" b="1" dirty="0">
                <a:latin typeface="+mj-ea"/>
                <a:ea typeface="+mj-ea"/>
              </a:rPr>
              <a:t>의 값을 </a:t>
            </a:r>
            <a:br>
              <a:rPr lang="en-US" altLang="ko-KR" sz="1200" b="1" dirty="0">
                <a:latin typeface="+mj-ea"/>
                <a:ea typeface="+mj-ea"/>
              </a:rPr>
            </a:br>
            <a:r>
              <a:rPr lang="ko-KR" altLang="en-US" sz="1200" b="1" dirty="0">
                <a:latin typeface="+mj-ea"/>
                <a:ea typeface="+mj-ea"/>
              </a:rPr>
              <a:t>퍼센트로 계산하여 속력을 내게 하였고</a:t>
            </a:r>
            <a:r>
              <a:rPr lang="en-US" altLang="ko-KR" sz="1200" b="1" dirty="0">
                <a:latin typeface="+mj-ea"/>
                <a:ea typeface="+mj-ea"/>
              </a:rPr>
              <a:t>, 3000mm </a:t>
            </a:r>
            <a:r>
              <a:rPr lang="ko-KR" altLang="en-US" sz="1200" b="1" dirty="0">
                <a:latin typeface="+mj-ea"/>
                <a:ea typeface="+mj-ea"/>
              </a:rPr>
              <a:t>이상이면 최대속력을 내도록 설정했다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ko-KR" altLang="en-US" sz="1200" b="1" dirty="0">
                <a:latin typeface="+mj-ea"/>
                <a:ea typeface="+mj-ea"/>
              </a:rPr>
              <a:t>결과는 다음페이지에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356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프로그램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3,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3155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프로그램  동작  결과  및  분석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CC9A33-E6F3-1D3A-B8F7-0DCB6B9D5335}"/>
              </a:ext>
            </a:extLst>
          </p:cNvPr>
          <p:cNvSpPr txBox="1"/>
          <p:nvPr/>
        </p:nvSpPr>
        <p:spPr>
          <a:xfrm>
            <a:off x="664233" y="1759311"/>
            <a:ext cx="397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실험 </a:t>
            </a:r>
            <a:r>
              <a:rPr lang="en-US" altLang="ko-KR" dirty="0">
                <a:latin typeface="+mj-ea"/>
                <a:ea typeface="+mj-ea"/>
              </a:rPr>
              <a:t>1: </a:t>
            </a:r>
            <a:r>
              <a:rPr lang="ko-KR" altLang="en-US" dirty="0">
                <a:latin typeface="+mj-ea"/>
                <a:ea typeface="+mj-ea"/>
              </a:rPr>
              <a:t>일반적으로 주행하다가 </a:t>
            </a:r>
            <a:r>
              <a:rPr lang="en-US" altLang="ko-KR" dirty="0" err="1">
                <a:latin typeface="+mj-ea"/>
                <a:ea typeface="+mj-ea"/>
              </a:rPr>
              <a:t>tof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값이 일정 값 미만으로 내려가면 동작 멈추기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C31CB-84C5-7411-E8F3-C3C726997E51}"/>
              </a:ext>
            </a:extLst>
          </p:cNvPr>
          <p:cNvSpPr txBox="1"/>
          <p:nvPr/>
        </p:nvSpPr>
        <p:spPr>
          <a:xfrm>
            <a:off x="8021128" y="1759311"/>
            <a:ext cx="269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실험 </a:t>
            </a:r>
            <a:r>
              <a:rPr lang="en-US" altLang="ko-KR" dirty="0">
                <a:latin typeface="+mj-ea"/>
                <a:ea typeface="+mj-ea"/>
              </a:rPr>
              <a:t>2: </a:t>
            </a:r>
            <a:r>
              <a:rPr lang="ko-KR" altLang="en-US" dirty="0">
                <a:latin typeface="+mj-ea"/>
                <a:ea typeface="+mj-ea"/>
              </a:rPr>
              <a:t>오르막길 올라가기</a:t>
            </a:r>
          </a:p>
        </p:txBody>
      </p:sp>
      <p:pic>
        <p:nvPicPr>
          <p:cNvPr id="5" name="KakaoTalk_20230823_183355597">
            <a:hlinkClick r:id="" action="ppaction://media"/>
            <a:extLst>
              <a:ext uri="{FF2B5EF4-FFF2-40B4-BE49-F238E27FC236}">
                <a16:creationId xmlns:a16="http://schemas.microsoft.com/office/drawing/2014/main" id="{F38B8DB4-FE08-0A65-AFB3-3399321B7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791535"/>
            <a:ext cx="5684808" cy="3335607"/>
          </a:xfrm>
          <a:prstGeom prst="rect">
            <a:avLst/>
          </a:prstGeom>
        </p:spPr>
      </p:pic>
      <p:pic>
        <p:nvPicPr>
          <p:cNvPr id="6" name="KakaoTalk_20230823_183602039">
            <a:hlinkClick r:id="" action="ppaction://media"/>
            <a:extLst>
              <a:ext uri="{FF2B5EF4-FFF2-40B4-BE49-F238E27FC236}">
                <a16:creationId xmlns:a16="http://schemas.microsoft.com/office/drawing/2014/main" id="{AD4E0695-7B32-6B80-9DAA-C7B1A9A0471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07192" y="2791534"/>
            <a:ext cx="5684808" cy="333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5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3815005" cy="707886"/>
            <a:chOff x="294640" y="3596640"/>
            <a:chExt cx="381500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166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모터 및 모터 드라이버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1756750" cy="707886"/>
            <a:chOff x="294640" y="3596640"/>
            <a:chExt cx="175675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107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결선도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064526" cy="707886"/>
            <a:chOff x="294640" y="3596640"/>
            <a:chExt cx="206452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프로그램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3,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3155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프로그램  동작  결과  및  분석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CC9A33-E6F3-1D3A-B8F7-0DCB6B9D5335}"/>
              </a:ext>
            </a:extLst>
          </p:cNvPr>
          <p:cNvSpPr txBox="1"/>
          <p:nvPr/>
        </p:nvSpPr>
        <p:spPr>
          <a:xfrm>
            <a:off x="664233" y="1759311"/>
            <a:ext cx="395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실험 </a:t>
            </a:r>
            <a:r>
              <a:rPr lang="en-US" altLang="ko-KR" dirty="0">
                <a:latin typeface="+mj-ea"/>
                <a:ea typeface="+mj-ea"/>
              </a:rPr>
              <a:t>1: </a:t>
            </a:r>
            <a:r>
              <a:rPr lang="ko-KR" altLang="en-US" dirty="0">
                <a:latin typeface="+mj-ea"/>
                <a:ea typeface="+mj-ea"/>
              </a:rPr>
              <a:t>일반적으로 주행하다가 </a:t>
            </a:r>
            <a:r>
              <a:rPr lang="en-US" altLang="ko-KR" dirty="0" err="1">
                <a:latin typeface="+mj-ea"/>
                <a:ea typeface="+mj-ea"/>
              </a:rPr>
              <a:t>tof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값이 일정 값 미만으로 내려가면 동작 멈추기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C31CB-84C5-7411-E8F3-C3C726997E51}"/>
              </a:ext>
            </a:extLst>
          </p:cNvPr>
          <p:cNvSpPr txBox="1"/>
          <p:nvPr/>
        </p:nvSpPr>
        <p:spPr>
          <a:xfrm>
            <a:off x="8021128" y="1759311"/>
            <a:ext cx="268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실험 </a:t>
            </a:r>
            <a:r>
              <a:rPr lang="en-US" altLang="ko-KR" dirty="0">
                <a:latin typeface="+mj-ea"/>
                <a:ea typeface="+mj-ea"/>
              </a:rPr>
              <a:t>2: </a:t>
            </a:r>
            <a:r>
              <a:rPr lang="ko-KR" altLang="en-US" dirty="0">
                <a:latin typeface="+mj-ea"/>
                <a:ea typeface="+mj-ea"/>
              </a:rPr>
              <a:t>오르막길 올라가기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539ED-6292-DCBA-28EA-D0C88BDC5EFE}"/>
              </a:ext>
            </a:extLst>
          </p:cNvPr>
          <p:cNvSpPr txBox="1"/>
          <p:nvPr/>
        </p:nvSpPr>
        <p:spPr>
          <a:xfrm>
            <a:off x="664233" y="2781541"/>
            <a:ext cx="395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속도가 느리지만 </a:t>
            </a:r>
            <a:r>
              <a:rPr lang="en-US" altLang="ko-KR" dirty="0" err="1">
                <a:latin typeface="+mj-ea"/>
                <a:ea typeface="+mj-ea"/>
              </a:rPr>
              <a:t>tof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값에 따라 바로바로 동작을 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0682A-AC4E-C7B5-724C-8A9B8724F4B9}"/>
              </a:ext>
            </a:extLst>
          </p:cNvPr>
          <p:cNvSpPr txBox="1"/>
          <p:nvPr/>
        </p:nvSpPr>
        <p:spPr>
          <a:xfrm>
            <a:off x="7179333" y="2504542"/>
            <a:ext cx="4380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속도가 느리고 올라가면서 점점 느려지는 것 같은 느낌이 들었다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r>
              <a:rPr lang="ko-KR" altLang="en-US" dirty="0">
                <a:latin typeface="+mj-ea"/>
                <a:ea typeface="+mj-ea"/>
              </a:rPr>
              <a:t>로봇의 무게가 더 무거워진다면 힘들 것 같다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1A115-87CF-BF7E-068B-A2D7B55D2870}"/>
              </a:ext>
            </a:extLst>
          </p:cNvPr>
          <p:cNvSpPr txBox="1"/>
          <p:nvPr/>
        </p:nvSpPr>
        <p:spPr>
          <a:xfrm>
            <a:off x="486152" y="5300430"/>
            <a:ext cx="4871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해결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오르막길 </a:t>
            </a:r>
            <a:r>
              <a:rPr lang="ko-KR" altLang="en-US" dirty="0" err="1">
                <a:latin typeface="+mj-ea"/>
                <a:ea typeface="+mj-ea"/>
              </a:rPr>
              <a:t>올라가는게</a:t>
            </a:r>
            <a:r>
              <a:rPr lang="ko-KR" altLang="en-US" dirty="0">
                <a:latin typeface="+mj-ea"/>
                <a:ea typeface="+mj-ea"/>
              </a:rPr>
              <a:t> 힘든 이유는 배터리를 계속 </a:t>
            </a:r>
            <a:r>
              <a:rPr lang="ko-KR" altLang="en-US" dirty="0" err="1">
                <a:latin typeface="+mj-ea"/>
                <a:ea typeface="+mj-ea"/>
              </a:rPr>
              <a:t>사용하다보니</a:t>
            </a:r>
            <a:r>
              <a:rPr lang="ko-KR" altLang="en-US" dirty="0">
                <a:latin typeface="+mj-ea"/>
                <a:ea typeface="+mj-ea"/>
              </a:rPr>
              <a:t> 배터리의 전압이 낮아져 출력이 약해진 것으로 예상된다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r>
              <a:rPr lang="ko-KR" altLang="en-US" dirty="0">
                <a:latin typeface="+mj-ea"/>
                <a:ea typeface="+mj-ea"/>
              </a:rPr>
              <a:t>따라서 배터리의 용량과 출력이 높은 것으로 변경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E0FC9-FD42-EEDA-56C7-E73E29A296DD}"/>
              </a:ext>
            </a:extLst>
          </p:cNvPr>
          <p:cNvSpPr txBox="1"/>
          <p:nvPr/>
        </p:nvSpPr>
        <p:spPr>
          <a:xfrm>
            <a:off x="6918012" y="4344146"/>
            <a:ext cx="38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문제</a:t>
            </a:r>
            <a:r>
              <a:rPr lang="en-US" altLang="ko-KR" dirty="0">
                <a:latin typeface="+mj-ea"/>
                <a:ea typeface="+mj-ea"/>
              </a:rPr>
              <a:t>2: </a:t>
            </a:r>
            <a:r>
              <a:rPr lang="ko-KR" altLang="en-US" dirty="0">
                <a:latin typeface="+mj-ea"/>
                <a:ea typeface="+mj-ea"/>
              </a:rPr>
              <a:t>현재 몇몇 코드가 실행되지 않음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9A271-BBF9-1B0D-5D14-C8523D02DE90}"/>
              </a:ext>
            </a:extLst>
          </p:cNvPr>
          <p:cNvSpPr txBox="1"/>
          <p:nvPr/>
        </p:nvSpPr>
        <p:spPr>
          <a:xfrm>
            <a:off x="5942705" y="5260420"/>
            <a:ext cx="581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추가로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코드마다 기본 설정을 </a:t>
            </a:r>
            <a:r>
              <a:rPr lang="ko-KR" altLang="en-US" dirty="0" err="1">
                <a:latin typeface="+mj-ea"/>
                <a:ea typeface="+mj-ea"/>
              </a:rPr>
              <a:t>해야되고</a:t>
            </a:r>
            <a:r>
              <a:rPr lang="ko-KR" altLang="en-US" dirty="0">
                <a:latin typeface="+mj-ea"/>
                <a:ea typeface="+mj-ea"/>
              </a:rPr>
              <a:t> 그 외에 코드 수정 중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76B05C0-4A3A-3270-0B26-85E8C4E870B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841889" y="4713478"/>
            <a:ext cx="9011" cy="546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9EC54C-6024-6534-16E7-75559CBFFAB6}"/>
              </a:ext>
            </a:extLst>
          </p:cNvPr>
          <p:cNvSpPr txBox="1"/>
          <p:nvPr/>
        </p:nvSpPr>
        <p:spPr>
          <a:xfrm>
            <a:off x="486152" y="4387091"/>
            <a:ext cx="487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문제</a:t>
            </a:r>
            <a:r>
              <a:rPr lang="en-US" altLang="ko-KR" dirty="0">
                <a:latin typeface="+mj-ea"/>
                <a:ea typeface="+mj-ea"/>
              </a:rPr>
              <a:t>1: </a:t>
            </a:r>
            <a:r>
              <a:rPr lang="ko-KR" altLang="en-US" dirty="0">
                <a:latin typeface="+mj-ea"/>
                <a:ea typeface="+mj-ea"/>
              </a:rPr>
              <a:t>오르막길 </a:t>
            </a:r>
            <a:r>
              <a:rPr lang="ko-KR" altLang="en-US" dirty="0" err="1">
                <a:latin typeface="+mj-ea"/>
                <a:ea typeface="+mj-ea"/>
              </a:rPr>
              <a:t>올라가는게</a:t>
            </a:r>
            <a:r>
              <a:rPr lang="ko-KR" altLang="en-US" dirty="0">
                <a:latin typeface="+mj-ea"/>
                <a:ea typeface="+mj-ea"/>
              </a:rPr>
              <a:t> 힘들어 보이고 속도도 느리다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오래 지속적으로 쓰면 점점 느려진다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F6BF9C1-09EC-7054-352C-28F5D9ADF07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922062" y="5033422"/>
            <a:ext cx="0" cy="267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834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4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12192000" cy="822932"/>
            <a:chOff x="0" y="0"/>
            <a:chExt cx="12192000" cy="8229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출처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4,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7090" y="940237"/>
            <a:ext cx="113718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PWM </a:t>
            </a:r>
            <a:r>
              <a:rPr lang="ko-KR" altLang="en-US" dirty="0"/>
              <a:t>사진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https://know.electricianexp.com/ko/knowledgebase/chto-takoe-shim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모터드라이버 사진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https://www.gobilda.com/roboclaw-2x7a-motor-controller/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모터 사진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https://www.gobilda.com/5202-series-yellow-jacket-planetary-gear-motor-50-9-1-ratio-24mm-length-6mm-d-shaft-117-rpm-36mm-gearbox-3-3-5v-encoder/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배터리 사진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>
                <a:hlinkClick r:id="rId5"/>
              </a:rPr>
              <a:t>https://smartstore.naver.com/battery119/products/5839646485?site_preference=device&amp;NaPm=ct%3Dlm2uc1z1%7Cci%3Dshopn%7Ctr%3Dtsf%7Chk%3D8e3c08c4fd479690623330214d0eaca9b6573116%7Ctrx%3Dundefined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</a:t>
            </a:r>
            <a:r>
              <a:rPr lang="ko-KR" altLang="en-US" dirty="0"/>
              <a:t>보드 사진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https://www.devicemart.co.kr/goods/view?no=1326905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67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34738" y="3094325"/>
            <a:ext cx="4079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모터 및 모터 드라이버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766217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584137" y="35799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8170253" y="35799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C10D38-FDBD-9F28-3F13-D74BE9A9537E}"/>
              </a:ext>
            </a:extLst>
          </p:cNvPr>
          <p:cNvGrpSpPr/>
          <p:nvPr/>
        </p:nvGrpSpPr>
        <p:grpSpPr>
          <a:xfrm>
            <a:off x="465278" y="2010229"/>
            <a:ext cx="2041452" cy="3508788"/>
            <a:chOff x="1106838" y="2216850"/>
            <a:chExt cx="2041452" cy="350878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810CA6-A713-4155-9192-FA79527A7112}"/>
                </a:ext>
              </a:extLst>
            </p:cNvPr>
            <p:cNvSpPr/>
            <p:nvPr/>
          </p:nvSpPr>
          <p:spPr>
            <a:xfrm>
              <a:off x="1106838" y="2216852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3C3C7BC-6C03-443B-B698-5E7176BEDFE9}"/>
                </a:ext>
              </a:extLst>
            </p:cNvPr>
            <p:cNvSpPr/>
            <p:nvPr/>
          </p:nvSpPr>
          <p:spPr>
            <a:xfrm>
              <a:off x="1106838" y="2216850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991FFF-2406-4D88-A105-687CD64C8FC8}"/>
                </a:ext>
              </a:extLst>
            </p:cNvPr>
            <p:cNvSpPr txBox="1"/>
            <p:nvPr/>
          </p:nvSpPr>
          <p:spPr>
            <a:xfrm>
              <a:off x="1676636" y="2331823"/>
              <a:ext cx="87075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ST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보드</a:t>
              </a:r>
            </a:p>
          </p:txBody>
        </p:sp>
        <p:pic>
          <p:nvPicPr>
            <p:cNvPr id="5" name="그림 4" descr="전자제품, 전자 공학, 전자 부품, 회로 구성요소이(가) 표시된 사진&#10;&#10;자동 생성된 설명">
              <a:extLst>
                <a:ext uri="{FF2B5EF4-FFF2-40B4-BE49-F238E27FC236}">
                  <a16:creationId xmlns:a16="http://schemas.microsoft.com/office/drawing/2014/main" id="{FCDC79B4-DC6A-D349-88E8-731D743B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842" y="2816126"/>
              <a:ext cx="2034448" cy="290951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C339F2-0D14-F51A-E56A-67DDC95C01B5}"/>
              </a:ext>
            </a:extLst>
          </p:cNvPr>
          <p:cNvGrpSpPr/>
          <p:nvPr/>
        </p:nvGrpSpPr>
        <p:grpSpPr>
          <a:xfrm>
            <a:off x="5051394" y="2010229"/>
            <a:ext cx="2041452" cy="3508788"/>
            <a:chOff x="4867283" y="2200405"/>
            <a:chExt cx="2041452" cy="350878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4867284" y="2200407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4867283" y="2200405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5144535" y="2315378"/>
              <a:ext cx="150233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모터 드라이버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B7EA6A-EB7B-CCE2-A844-00582ADFE0B0}"/>
              </a:ext>
            </a:extLst>
          </p:cNvPr>
          <p:cNvGrpSpPr/>
          <p:nvPr/>
        </p:nvGrpSpPr>
        <p:grpSpPr>
          <a:xfrm>
            <a:off x="9637510" y="2010229"/>
            <a:ext cx="2041455" cy="3508788"/>
            <a:chOff x="8923013" y="2216850"/>
            <a:chExt cx="2041455" cy="35087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715D77-986C-4578-B4C3-1995406A87FD}"/>
                </a:ext>
              </a:extLst>
            </p:cNvPr>
            <p:cNvSpPr/>
            <p:nvPr/>
          </p:nvSpPr>
          <p:spPr>
            <a:xfrm>
              <a:off x="8923017" y="2216852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F692817-7443-4E95-9B0C-FFD278BFB24F}"/>
                </a:ext>
              </a:extLst>
            </p:cNvPr>
            <p:cNvSpPr/>
            <p:nvPr/>
          </p:nvSpPr>
          <p:spPr>
            <a:xfrm>
              <a:off x="8923015" y="2216850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AEDC52-367C-4DE7-8843-065F66A06654}"/>
                </a:ext>
              </a:extLst>
            </p:cNvPr>
            <p:cNvSpPr txBox="1"/>
            <p:nvPr/>
          </p:nvSpPr>
          <p:spPr>
            <a:xfrm>
              <a:off x="9649908" y="2331823"/>
              <a:ext cx="604653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모터</a:t>
              </a:r>
            </a:p>
          </p:txBody>
        </p:sp>
        <p:pic>
          <p:nvPicPr>
            <p:cNvPr id="8" name="Picture 2" descr="5202 Series Yellow Jacket Planetary Gear Motor (50.9:1 Ratio, 24mm Length 6mm D-Shaft, 117 RPM, ⌀36mm Gearbox, 3.3 - 5V Encoder)">
              <a:extLst>
                <a:ext uri="{FF2B5EF4-FFF2-40B4-BE49-F238E27FC236}">
                  <a16:creationId xmlns:a16="http://schemas.microsoft.com/office/drawing/2014/main" id="{8E158D4A-B139-5D64-107C-D38845AF6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013" y="2816126"/>
              <a:ext cx="2041451" cy="2909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799988B-B34A-640E-C919-763E831FB4D2}"/>
              </a:ext>
            </a:extLst>
          </p:cNvPr>
          <p:cNvSpPr txBox="1"/>
          <p:nvPr/>
        </p:nvSpPr>
        <p:spPr>
          <a:xfrm>
            <a:off x="3148757" y="3012860"/>
            <a:ext cx="126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통신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A858A-8D1F-0E07-C777-C1C0028A9040}"/>
              </a:ext>
            </a:extLst>
          </p:cNvPr>
          <p:cNvSpPr txBox="1"/>
          <p:nvPr/>
        </p:nvSpPr>
        <p:spPr>
          <a:xfrm>
            <a:off x="7594705" y="2874360"/>
            <a:ext cx="1540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받은 신호로 모터 제어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C25A0-B076-E7B3-8F93-89D39C3FD06B}"/>
              </a:ext>
            </a:extLst>
          </p:cNvPr>
          <p:cNvSpPr txBox="1"/>
          <p:nvPr/>
        </p:nvSpPr>
        <p:spPr>
          <a:xfrm>
            <a:off x="2456146" y="4143592"/>
            <a:ext cx="264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ex) </a:t>
            </a:r>
            <a:r>
              <a:rPr lang="ko-KR" altLang="en-US" dirty="0"/>
              <a:t>모터</a:t>
            </a:r>
            <a:r>
              <a:rPr lang="en-US" altLang="ko-KR" dirty="0"/>
              <a:t>1</a:t>
            </a:r>
            <a:r>
              <a:rPr lang="ko-KR" altLang="en-US" dirty="0"/>
              <a:t>을 정방향으로 최대속도로 작동시켜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914AA3-8C23-7BFF-3AB7-355BF6447868}"/>
              </a:ext>
            </a:extLst>
          </p:cNvPr>
          <p:cNvSpPr txBox="1"/>
          <p:nvPr/>
        </p:nvSpPr>
        <p:spPr>
          <a:xfrm>
            <a:off x="7331293" y="4143592"/>
            <a:ext cx="206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ex) M1+</a:t>
            </a:r>
            <a:r>
              <a:rPr lang="ko-KR" altLang="en-US" dirty="0"/>
              <a:t>에서</a:t>
            </a:r>
            <a:r>
              <a:rPr lang="en-US" altLang="ko-KR" dirty="0"/>
              <a:t> –</a:t>
            </a:r>
            <a:r>
              <a:rPr lang="ko-KR" altLang="en-US" dirty="0"/>
              <a:t>로 </a:t>
            </a:r>
            <a:br>
              <a:rPr lang="en-US" altLang="ko-KR" dirty="0"/>
            </a:br>
            <a:r>
              <a:rPr lang="en-US" altLang="ko-KR" dirty="0"/>
              <a:t>PWM</a:t>
            </a:r>
            <a:r>
              <a:rPr lang="ko-KR" altLang="en-US" dirty="0"/>
              <a:t>신호를 줌 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모터 및 모터 드라이버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1229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동작  원리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08D39EC8-8AB4-E878-EE92-8CAD339B9E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" t="9837" r="8859" b="3980"/>
          <a:stretch/>
        </p:blipFill>
        <p:spPr>
          <a:xfrm>
            <a:off x="5051391" y="2609504"/>
            <a:ext cx="2041451" cy="290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9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모터 및 모터 드라이버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solidFill>
                    <a:srgbClr val="393939"/>
                  </a:solidFill>
                  <a:latin typeface="+mn-ea"/>
                </a:rPr>
                <a:t>PWM </a:t>
              </a:r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이란</a:t>
              </a:r>
              <a:r>
                <a:rPr lang="en-US" altLang="ko-KR" sz="2400" spc="-300" dirty="0">
                  <a:solidFill>
                    <a:srgbClr val="393939"/>
                  </a:solidFill>
                  <a:latin typeface="+mn-ea"/>
                </a:rPr>
                <a:t>?</a:t>
              </a:r>
              <a:endParaRPr lang="ko-KR" altLang="en-US" sz="2400" spc="-300" dirty="0">
                <a:solidFill>
                  <a:srgbClr val="393939"/>
                </a:solidFill>
                <a:latin typeface="+mn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911927"/>
            <a:ext cx="5545513" cy="3873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27964" y="3187072"/>
            <a:ext cx="666403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Pulse Width Modulation</a:t>
            </a:r>
            <a:r>
              <a:rPr lang="ko-KR" altLang="en-US" sz="1700" dirty="0"/>
              <a:t>의 약자로 펄스 폭 변조를 뜻한다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r>
              <a:rPr lang="ko-KR" altLang="en-US" sz="1700" dirty="0"/>
              <a:t>디지털 신호를 아날로그 신호처럼 흉내 내는 것과 비슷하다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r>
              <a:rPr lang="ko-KR" altLang="en-US" sz="1700" dirty="0"/>
              <a:t>일정한 주기 내에서 </a:t>
            </a:r>
            <a:r>
              <a:rPr lang="en-US" altLang="ko-KR" sz="1700" dirty="0"/>
              <a:t>Duty</a:t>
            </a:r>
            <a:r>
              <a:rPr lang="ko-KR" altLang="en-US" sz="1700" dirty="0"/>
              <a:t>의 비를 변화 시켜서 평균 전압을 </a:t>
            </a:r>
            <a:endParaRPr lang="en-US" altLang="ko-KR" sz="1700" dirty="0"/>
          </a:p>
          <a:p>
            <a:r>
              <a:rPr lang="ko-KR" altLang="en-US" sz="1700" dirty="0"/>
              <a:t>제어하는 방법이다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폭이 좁아질수록 평균 전압이 낮고 폭이 넓을수록 평균 전압이 높다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455610" y="2186248"/>
            <a:ext cx="141316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472524" y="4508271"/>
            <a:ext cx="5699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0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202 Series Yellow Jacket Planetary Gear Motor (50.9:1 Ratio, 24mm Length 6mm D-Shaft, 117 RPM, ⌀36mm Gearbox, 3.3 - 5V Encoder)">
            <a:extLst>
              <a:ext uri="{FF2B5EF4-FFF2-40B4-BE49-F238E27FC236}">
                <a16:creationId xmlns:a16="http://schemas.microsoft.com/office/drawing/2014/main" id="{A7FD3960-26CF-B22E-B0DA-25011F91A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6" y="2331850"/>
            <a:ext cx="3564000" cy="337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모터 및 모터 드라이버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1229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제품  스펙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4997556" y="1049706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GOBILDA </a:t>
            </a:r>
            <a:r>
              <a:rPr lang="ko-KR" altLang="en-US" sz="1200" b="1" dirty="0" err="1">
                <a:latin typeface="+mj-ea"/>
                <a:ea typeface="+mj-ea"/>
              </a:rPr>
              <a:t>엔코더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ko-KR" altLang="en-US" sz="1200" b="1" dirty="0" err="1">
                <a:latin typeface="+mj-ea"/>
                <a:ea typeface="+mj-ea"/>
              </a:rPr>
              <a:t>기어모터</a:t>
            </a:r>
            <a:endParaRPr lang="ko-KR" altLang="en-US" sz="1200" b="1" dirty="0"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073347"/>
              </p:ext>
            </p:extLst>
          </p:nvPr>
        </p:nvGraphicFramePr>
        <p:xfrm>
          <a:off x="4997556" y="1682081"/>
          <a:ext cx="3488356" cy="4653281"/>
        </p:xfrm>
        <a:graphic>
          <a:graphicData uri="http://schemas.openxmlformats.org/drawingml/2006/table">
            <a:tbl>
              <a:tblPr/>
              <a:tblGrid>
                <a:gridCol w="1744178">
                  <a:extLst>
                    <a:ext uri="{9D8B030D-6E8A-4147-A177-3AD203B41FA5}">
                      <a16:colId xmlns:a16="http://schemas.microsoft.com/office/drawing/2014/main" val="2347356573"/>
                    </a:ext>
                  </a:extLst>
                </a:gridCol>
                <a:gridCol w="1744178">
                  <a:extLst>
                    <a:ext uri="{9D8B030D-6E8A-4147-A177-3AD203B41FA5}">
                      <a16:colId xmlns:a16="http://schemas.microsoft.com/office/drawing/2014/main" val="3453902108"/>
                    </a:ext>
                  </a:extLst>
                </a:gridCol>
              </a:tblGrid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Motor Size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RS-555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07039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Motor Type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Brushed DC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480081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Nominal Voltage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12VDC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89839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Output Shaft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6mm D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20030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Gearbox Style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Planetary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37490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Gear Ratio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>
                          <a:effectLst/>
                        </a:rPr>
                        <a:t>50.9:1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945651"/>
                  </a:ext>
                </a:extLst>
              </a:tr>
              <a:tr h="3308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Gear Ratio Formula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dirty="0">
                          <a:effectLst/>
                        </a:rPr>
                        <a:t>(((1+(46/17))) * (1+(46/17))) </a:t>
                      </a:r>
                      <a:br>
                        <a:rPr lang="en-US" altLang="ko-KR" sz="900" dirty="0">
                          <a:effectLst/>
                        </a:rPr>
                      </a:br>
                      <a:r>
                        <a:rPr lang="en-US" altLang="ko-KR" sz="900" dirty="0">
                          <a:effectLst/>
                        </a:rPr>
                        <a:t>* (1+(46/17)):1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31211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Gear Material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Steel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825176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No-Load Speed @ 12VDC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117 RPM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04091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No-Load Current @12VDC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0.25A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58642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Stall Current @12VDC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9.2A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967007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Stall Torque @12VDC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68.4 kg.cm (950 </a:t>
                      </a:r>
                      <a:r>
                        <a:rPr lang="en-US" sz="900" dirty="0" err="1">
                          <a:effectLst/>
                        </a:rPr>
                        <a:t>oz</a:t>
                      </a:r>
                      <a:r>
                        <a:rPr lang="en-US" sz="900" dirty="0">
                          <a:effectLst/>
                        </a:rPr>
                        <a:t>-in)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4349"/>
                  </a:ext>
                </a:extLst>
              </a:tr>
              <a:tr h="2317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Wire Length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470mm (including connectors)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137857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Wire Gauge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18AWG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9751"/>
                  </a:ext>
                </a:extLst>
              </a:tr>
              <a:tr h="2317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Motor Connector Type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3.5mm FH-MC 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Bullet Connectors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14057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Encoder Connector Type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4-Pos JST XH [FH-MC]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10549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Encoder Type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Relative, Quadrature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113136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Encoder Sensor Type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Magnetic (Hall Effect)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115321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Encoder Voltage Range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3.3 - 5VDC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336317"/>
                  </a:ext>
                </a:extLst>
              </a:tr>
              <a:tr h="2317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Encoder Resolution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1,425.1 PPR at the 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Output Shaft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981245"/>
                  </a:ext>
                </a:extLst>
              </a:tr>
              <a:tr h="3308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Encoder Resolution Formula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>
                          <a:effectLst/>
                        </a:rPr>
                        <a:t>((((1+(46/17))) * (1+(46/17))) * (1+(46/17)) * 28)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33810"/>
                  </a:ext>
                </a:extLst>
              </a:tr>
              <a:tr h="1325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Weight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479g</a:t>
                      </a:r>
                    </a:p>
                  </a:txBody>
                  <a:tcPr marL="46291" marR="46291" marT="23145" marB="2314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505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DC5798C-21AE-93E3-EDCE-3589471064BC}"/>
              </a:ext>
            </a:extLst>
          </p:cNvPr>
          <p:cNvSpPr txBox="1"/>
          <p:nvPr/>
        </p:nvSpPr>
        <p:spPr>
          <a:xfrm>
            <a:off x="9047020" y="1700397"/>
            <a:ext cx="2740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j-ea"/>
                <a:ea typeface="+mj-ea"/>
              </a:rPr>
              <a:t>작동전압</a:t>
            </a:r>
            <a:r>
              <a:rPr lang="en-US" altLang="ko-KR" sz="1200" b="1" dirty="0">
                <a:latin typeface="+mj-ea"/>
                <a:ea typeface="+mj-ea"/>
              </a:rPr>
              <a:t>: 12V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j-ea"/>
                <a:ea typeface="+mj-ea"/>
              </a:rPr>
              <a:t>기어비</a:t>
            </a:r>
            <a:r>
              <a:rPr lang="en-US" altLang="ko-KR" sz="1200" b="1" dirty="0">
                <a:latin typeface="+mj-ea"/>
                <a:ea typeface="+mj-ea"/>
              </a:rPr>
              <a:t>: 50.9:1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j-ea"/>
                <a:ea typeface="+mj-ea"/>
              </a:rPr>
              <a:t>무부하</a:t>
            </a:r>
            <a:r>
              <a:rPr lang="ko-KR" altLang="en-US" sz="1200" b="1" dirty="0">
                <a:latin typeface="+mj-ea"/>
                <a:ea typeface="+mj-ea"/>
              </a:rPr>
              <a:t> 속도</a:t>
            </a:r>
            <a:r>
              <a:rPr lang="en-US" altLang="ko-KR" sz="1200" b="1" dirty="0">
                <a:latin typeface="+mj-ea"/>
                <a:ea typeface="+mj-ea"/>
              </a:rPr>
              <a:t>: 117RPM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j-ea"/>
                <a:ea typeface="+mj-ea"/>
              </a:rPr>
              <a:t>무부하</a:t>
            </a:r>
            <a:r>
              <a:rPr lang="ko-KR" altLang="en-US" sz="1200" b="1" dirty="0">
                <a:latin typeface="+mj-ea"/>
                <a:ea typeface="+mj-ea"/>
              </a:rPr>
              <a:t> 전류</a:t>
            </a:r>
            <a:r>
              <a:rPr lang="en-US" altLang="ko-KR" sz="1200" b="1" dirty="0">
                <a:latin typeface="+mj-ea"/>
                <a:ea typeface="+mj-ea"/>
              </a:rPr>
              <a:t>: 0.25A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j-ea"/>
                <a:ea typeface="+mj-ea"/>
              </a:rPr>
              <a:t>최대부하</a:t>
            </a:r>
            <a:r>
              <a:rPr lang="ko-KR" altLang="en-US" sz="1200" b="1" dirty="0">
                <a:latin typeface="+mj-ea"/>
                <a:ea typeface="+mj-ea"/>
              </a:rPr>
              <a:t> 전류</a:t>
            </a:r>
            <a:r>
              <a:rPr lang="en-US" altLang="ko-KR" sz="1200" b="1" dirty="0">
                <a:latin typeface="+mj-ea"/>
                <a:ea typeface="+mj-ea"/>
              </a:rPr>
              <a:t>: 9.2A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최대 토크</a:t>
            </a:r>
            <a:r>
              <a:rPr lang="en-US" altLang="ko-KR" sz="1200" b="1" dirty="0">
                <a:latin typeface="+mj-ea"/>
                <a:ea typeface="+mj-ea"/>
              </a:rPr>
              <a:t>: 68.4 kg/cm (950 </a:t>
            </a:r>
            <a:r>
              <a:rPr lang="en-US" altLang="ko-KR" sz="1200" b="1" dirty="0" err="1">
                <a:latin typeface="+mj-ea"/>
                <a:ea typeface="+mj-ea"/>
              </a:rPr>
              <a:t>oz</a:t>
            </a:r>
            <a:r>
              <a:rPr lang="en-US" altLang="ko-KR" sz="1200" b="1" dirty="0">
                <a:latin typeface="+mj-ea"/>
                <a:ea typeface="+mj-ea"/>
              </a:rPr>
              <a:t>-in)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1C06B-2FE7-C95C-E731-F711CB953EB9}"/>
              </a:ext>
            </a:extLst>
          </p:cNvPr>
          <p:cNvSpPr txBox="1"/>
          <p:nvPr/>
        </p:nvSpPr>
        <p:spPr>
          <a:xfrm>
            <a:off x="9047020" y="4008721"/>
            <a:ext cx="2740428" cy="22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이 모터를 선택한 이유</a:t>
            </a:r>
            <a:br>
              <a:rPr lang="en-US" altLang="ko-KR" sz="1200" b="1" dirty="0">
                <a:latin typeface="+mj-ea"/>
                <a:ea typeface="+mj-ea"/>
              </a:rPr>
            </a:br>
            <a:r>
              <a:rPr lang="ko-KR" altLang="en-US" sz="1200" b="1" dirty="0">
                <a:latin typeface="+mj-ea"/>
                <a:ea typeface="+mj-ea"/>
              </a:rPr>
              <a:t>모터에서 </a:t>
            </a:r>
            <a:r>
              <a:rPr lang="en-US" altLang="ko-KR" sz="1200" b="1" dirty="0">
                <a:latin typeface="+mj-ea"/>
                <a:ea typeface="+mj-ea"/>
              </a:rPr>
              <a:t>RPM</a:t>
            </a:r>
            <a:r>
              <a:rPr lang="ko-KR" altLang="en-US" sz="1200" b="1" dirty="0">
                <a:latin typeface="+mj-ea"/>
                <a:ea typeface="+mj-ea"/>
              </a:rPr>
              <a:t>도 중요하지만 토크 값이 좀 더 중요하다고 생각하고 로봇의 무게가 약 </a:t>
            </a:r>
            <a:r>
              <a:rPr lang="en-US" altLang="ko-KR" sz="1200" b="1" dirty="0">
                <a:latin typeface="+mj-ea"/>
                <a:ea typeface="+mj-ea"/>
              </a:rPr>
              <a:t>20kg</a:t>
            </a:r>
            <a:r>
              <a:rPr lang="ko-KR" altLang="en-US" sz="1200" b="1" dirty="0">
                <a:latin typeface="+mj-ea"/>
                <a:ea typeface="+mj-ea"/>
              </a:rPr>
              <a:t>이라고 가정했을 때 </a:t>
            </a:r>
            <a:br>
              <a:rPr lang="en-US" altLang="ko-KR" sz="1200" b="1" dirty="0">
                <a:latin typeface="+mj-ea"/>
                <a:ea typeface="+mj-ea"/>
              </a:rPr>
            </a:br>
            <a:r>
              <a:rPr lang="ko-KR" altLang="en-US" sz="1200" b="1" dirty="0">
                <a:latin typeface="+mj-ea"/>
                <a:ea typeface="+mj-ea"/>
              </a:rPr>
              <a:t>너무 느리지 않고 오르막길도 </a:t>
            </a:r>
            <a:br>
              <a:rPr lang="en-US" altLang="ko-KR" sz="1200" b="1" dirty="0">
                <a:latin typeface="+mj-ea"/>
                <a:ea typeface="+mj-ea"/>
              </a:rPr>
            </a:br>
            <a:r>
              <a:rPr lang="ko-KR" altLang="en-US" sz="1200" b="1" dirty="0">
                <a:latin typeface="+mj-ea"/>
                <a:ea typeface="+mj-ea"/>
              </a:rPr>
              <a:t>올라갈 수 있는 모터로 선택</a:t>
            </a:r>
            <a:endParaRPr lang="en-US" altLang="ko-KR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424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A4D8FA12-768E-6F0A-245B-F3FDDA04A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1" y="2331848"/>
            <a:ext cx="3562847" cy="337598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모터 및 모터 드라이버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1229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제품  스펙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4987363" y="104970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+mj-ea"/>
                <a:ea typeface="+mj-ea"/>
              </a:rPr>
              <a:t>Roboclaw</a:t>
            </a:r>
            <a:r>
              <a:rPr lang="en-US" altLang="ko-KR" sz="1200" b="1" dirty="0">
                <a:latin typeface="+mj-ea"/>
                <a:ea typeface="+mj-ea"/>
              </a:rPr>
              <a:t> 2x7a </a:t>
            </a:r>
            <a:r>
              <a:rPr lang="ko-KR" altLang="en-US" sz="1200" b="1" dirty="0">
                <a:latin typeface="+mj-ea"/>
                <a:ea typeface="+mj-ea"/>
              </a:rPr>
              <a:t>모터드라이버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28318"/>
              </p:ext>
            </p:extLst>
          </p:nvPr>
        </p:nvGraphicFramePr>
        <p:xfrm>
          <a:off x="4987363" y="1553479"/>
          <a:ext cx="3388886" cy="3230580"/>
        </p:xfrm>
        <a:graphic>
          <a:graphicData uri="http://schemas.openxmlformats.org/drawingml/2006/table">
            <a:tbl>
              <a:tblPr/>
              <a:tblGrid>
                <a:gridCol w="1694443">
                  <a:extLst>
                    <a:ext uri="{9D8B030D-6E8A-4147-A177-3AD203B41FA5}">
                      <a16:colId xmlns:a16="http://schemas.microsoft.com/office/drawing/2014/main" val="1239741828"/>
                    </a:ext>
                  </a:extLst>
                </a:gridCol>
                <a:gridCol w="1694443">
                  <a:extLst>
                    <a:ext uri="{9D8B030D-6E8A-4147-A177-3AD203B41FA5}">
                      <a16:colId xmlns:a16="http://schemas.microsoft.com/office/drawing/2014/main" val="2816500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Bridge Channels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530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3.3V Safe Outputs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585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5V Tolerant Inputs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944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Encoder Auto Tune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168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Thermal Protection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8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Current Sense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27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User Selectable Peak Current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17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Battery Protection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0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Regenerative Braking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285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Over Voltage Protection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908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Under Voltage Protection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50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Self Diagnostics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5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Position Control Mode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11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Velocity Control Mode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57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Control Methods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USB, Analog, RS232, 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or RC Style PWM Signal</a:t>
                      </a:r>
                    </a:p>
                  </a:txBody>
                  <a:tcPr marL="69069" marR="69069" marT="34534" marB="3453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92272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675266"/>
              </p:ext>
            </p:extLst>
          </p:nvPr>
        </p:nvGraphicFramePr>
        <p:xfrm>
          <a:off x="4987363" y="4759120"/>
          <a:ext cx="3388886" cy="1893756"/>
        </p:xfrm>
        <a:graphic>
          <a:graphicData uri="http://schemas.openxmlformats.org/drawingml/2006/table">
            <a:tbl>
              <a:tblPr/>
              <a:tblGrid>
                <a:gridCol w="1694443">
                  <a:extLst>
                    <a:ext uri="{9D8B030D-6E8A-4147-A177-3AD203B41FA5}">
                      <a16:colId xmlns:a16="http://schemas.microsoft.com/office/drawing/2014/main" val="1850928313"/>
                    </a:ext>
                  </a:extLst>
                </a:gridCol>
                <a:gridCol w="1694443">
                  <a:extLst>
                    <a:ext uri="{9D8B030D-6E8A-4147-A177-3AD203B41FA5}">
                      <a16:colId xmlns:a16="http://schemas.microsoft.com/office/drawing/2014/main" val="627759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Motor Channels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164215"/>
                  </a:ext>
                </a:extLst>
              </a:tr>
              <a:tr h="176218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dirty="0">
                          <a:effectLst/>
                        </a:rPr>
                        <a:t>Max Continuous Current per Channel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7.5A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711209"/>
                  </a:ext>
                </a:extLst>
              </a:tr>
              <a:tr h="176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Max Peak Current per Channel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15A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69645"/>
                  </a:ext>
                </a:extLst>
              </a:tr>
              <a:tr h="176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Bridged Channels Peak Current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30A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0487"/>
                  </a:ext>
                </a:extLst>
              </a:tr>
              <a:tr h="1762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Bridged Channels Continuous Current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15A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21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Max Voltage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dirty="0">
                          <a:effectLst/>
                        </a:rPr>
                        <a:t>34VDC</a:t>
                      </a:r>
                    </a:p>
                  </a:txBody>
                  <a:tcPr marL="87027" marR="87027" marT="43513" marB="4351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4527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1EA7F6D-37CC-2D17-FE38-975551981D7A}"/>
              </a:ext>
            </a:extLst>
          </p:cNvPr>
          <p:cNvSpPr txBox="1"/>
          <p:nvPr/>
        </p:nvSpPr>
        <p:spPr>
          <a:xfrm>
            <a:off x="8548778" y="3444520"/>
            <a:ext cx="3485071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작동 전압</a:t>
            </a:r>
            <a:r>
              <a:rPr lang="en-US" altLang="ko-KR" sz="1200" b="1" dirty="0">
                <a:latin typeface="+mj-ea"/>
                <a:ea typeface="+mj-ea"/>
              </a:rPr>
              <a:t>: 6V – 34V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출력 전압</a:t>
            </a:r>
            <a:r>
              <a:rPr lang="en-US" altLang="ko-KR" sz="1200" b="1" dirty="0">
                <a:latin typeface="+mj-ea"/>
                <a:ea typeface="+mj-ea"/>
              </a:rPr>
              <a:t>: 3.3V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최대 지속 전류</a:t>
            </a:r>
            <a:r>
              <a:rPr lang="en-US" altLang="ko-KR" sz="1200" b="1" dirty="0">
                <a:latin typeface="+mj-ea"/>
                <a:ea typeface="+mj-ea"/>
              </a:rPr>
              <a:t>: 7.5A</a:t>
            </a:r>
          </a:p>
        </p:txBody>
      </p:sp>
    </p:spTree>
    <p:extLst>
      <p:ext uri="{BB962C8B-B14F-4D97-AF65-F5344CB8AC3E}">
        <p14:creationId xmlns:p14="http://schemas.microsoft.com/office/powerpoint/2010/main" val="19380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모터 및 모터 드라이버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1229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제품  스펙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4987363" y="104970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+mj-ea"/>
                <a:ea typeface="+mj-ea"/>
              </a:rPr>
              <a:t>Roboclaw</a:t>
            </a:r>
            <a:r>
              <a:rPr lang="en-US" altLang="ko-KR" sz="1200" b="1" dirty="0">
                <a:latin typeface="+mj-ea"/>
                <a:ea typeface="+mj-ea"/>
              </a:rPr>
              <a:t> 2x7a </a:t>
            </a:r>
            <a:r>
              <a:rPr lang="ko-KR" altLang="en-US" sz="1200" b="1" dirty="0">
                <a:latin typeface="+mj-ea"/>
                <a:ea typeface="+mj-ea"/>
              </a:rPr>
              <a:t>모터드라이버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7204637" y="3221282"/>
            <a:ext cx="4425350" cy="15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모터 채널</a:t>
            </a:r>
            <a:r>
              <a:rPr lang="en-US" altLang="ko-KR" sz="1200" b="1" dirty="0">
                <a:latin typeface="+mj-ea"/>
                <a:ea typeface="+mj-ea"/>
              </a:rPr>
              <a:t> 2</a:t>
            </a:r>
            <a:r>
              <a:rPr lang="ko-KR" altLang="en-US" sz="1200" b="1" dirty="0">
                <a:latin typeface="+mj-ea"/>
                <a:ea typeface="+mj-ea"/>
              </a:rPr>
              <a:t>개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j-ea"/>
                <a:ea typeface="+mj-ea"/>
              </a:rPr>
              <a:t>엔코더</a:t>
            </a:r>
            <a:r>
              <a:rPr lang="ko-KR" altLang="en-US" sz="1200" b="1" dirty="0">
                <a:latin typeface="+mj-ea"/>
                <a:ea typeface="+mj-ea"/>
              </a:rPr>
              <a:t> 제어 가능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전압</a:t>
            </a:r>
            <a:r>
              <a:rPr lang="en-US" altLang="ko-KR" sz="1200" b="1" dirty="0">
                <a:latin typeface="+mj-ea"/>
                <a:ea typeface="+mj-ea"/>
              </a:rPr>
              <a:t>, </a:t>
            </a:r>
            <a:r>
              <a:rPr lang="ko-KR" altLang="en-US" sz="1200" b="1" dirty="0">
                <a:latin typeface="+mj-ea"/>
                <a:ea typeface="+mj-ea"/>
              </a:rPr>
              <a:t>온도</a:t>
            </a:r>
            <a:r>
              <a:rPr lang="en-US" altLang="ko-KR" sz="1200" b="1" dirty="0">
                <a:latin typeface="+mj-ea"/>
                <a:ea typeface="+mj-ea"/>
              </a:rPr>
              <a:t>, </a:t>
            </a:r>
            <a:r>
              <a:rPr lang="ko-KR" altLang="en-US" sz="1200" b="1" dirty="0">
                <a:latin typeface="+mj-ea"/>
                <a:ea typeface="+mj-ea"/>
              </a:rPr>
              <a:t>전류 과부하 보호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기타 기능</a:t>
            </a:r>
            <a:r>
              <a:rPr lang="en-US" altLang="ko-KR" sz="1200" b="1" dirty="0">
                <a:latin typeface="+mj-ea"/>
                <a:ea typeface="+mj-ea"/>
              </a:rPr>
              <a:t>: </a:t>
            </a:r>
            <a:r>
              <a:rPr lang="ko-KR" altLang="en-US" sz="1200" b="1" dirty="0">
                <a:latin typeface="+mj-ea"/>
                <a:ea typeface="+mj-ea"/>
              </a:rPr>
              <a:t>위치</a:t>
            </a:r>
            <a:r>
              <a:rPr lang="en-US" altLang="ko-KR" sz="1200" b="1" dirty="0">
                <a:latin typeface="+mj-ea"/>
                <a:ea typeface="+mj-ea"/>
              </a:rPr>
              <a:t>, </a:t>
            </a:r>
            <a:r>
              <a:rPr lang="ko-KR" altLang="en-US" sz="1200" b="1" dirty="0">
                <a:latin typeface="+mj-ea"/>
                <a:ea typeface="+mj-ea"/>
              </a:rPr>
              <a:t>속도 및 방향 제어</a:t>
            </a:r>
            <a:r>
              <a:rPr lang="en-US" altLang="ko-KR" sz="1200" b="1" dirty="0">
                <a:latin typeface="+mj-ea"/>
                <a:ea typeface="+mj-ea"/>
              </a:rPr>
              <a:t>, PID </a:t>
            </a:r>
            <a:r>
              <a:rPr lang="ko-KR" altLang="en-US" sz="1200" b="1" dirty="0">
                <a:latin typeface="+mj-ea"/>
                <a:ea typeface="+mj-ea"/>
              </a:rPr>
              <a:t>제어 루프</a:t>
            </a:r>
            <a:r>
              <a:rPr lang="en-US" altLang="ko-KR" sz="1200" b="1" dirty="0">
                <a:latin typeface="+mj-ea"/>
                <a:ea typeface="+mj-ea"/>
              </a:rPr>
              <a:t>, </a:t>
            </a:r>
            <a:r>
              <a:rPr lang="ko-KR" altLang="en-US" sz="1200" b="1" dirty="0">
                <a:latin typeface="+mj-ea"/>
                <a:ea typeface="+mj-ea"/>
              </a:rPr>
              <a:t>모터 동기화</a:t>
            </a:r>
            <a:endParaRPr lang="en-US" altLang="ko-KR" sz="1200" b="1" dirty="0">
              <a:latin typeface="+mj-ea"/>
              <a:ea typeface="+mj-ea"/>
            </a:endParaRPr>
          </a:p>
        </p:txBody>
      </p:sp>
      <p:pic>
        <p:nvPicPr>
          <p:cNvPr id="3" name="그림 2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A0BEE915-4A09-116C-E0B0-593650853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553543"/>
            <a:ext cx="6647860" cy="48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2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0"/>
            <a:ext cx="12192000" cy="1422206"/>
            <a:chOff x="0" y="0"/>
            <a:chExt cx="12192000" cy="1422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822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875104" y="52038"/>
              <a:ext cx="3849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모터 및 모터 드라이버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96126-4E3C-49DA-BBCD-DD892FC6232B}"/>
                </a:ext>
              </a:extLst>
            </p:cNvPr>
            <p:cNvSpPr txBox="1"/>
            <p:nvPr/>
          </p:nvSpPr>
          <p:spPr>
            <a:xfrm>
              <a:off x="339536" y="957405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모션  스튜디오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6E5F64-C530-4917-A4C3-74BC96F3D0EB}"/>
                </a:ext>
              </a:extLst>
            </p:cNvPr>
            <p:cNvSpPr/>
            <p:nvPr/>
          </p:nvSpPr>
          <p:spPr>
            <a:xfrm>
              <a:off x="132080" y="954206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2102248"/>
            <a:ext cx="6073014" cy="34590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080" y="5685906"/>
            <a:ext cx="573670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모션스튜디오를 들어갔을 때 모터드라이버 세팅하는 부분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608103" y="2511373"/>
            <a:ext cx="5267497" cy="262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+mj-ea"/>
                <a:ea typeface="+mj-ea"/>
              </a:rPr>
              <a:t>Serial </a:t>
            </a:r>
            <a:r>
              <a:rPr lang="ko-KR" altLang="en-US" sz="1200" b="1" dirty="0">
                <a:latin typeface="+mj-ea"/>
                <a:ea typeface="+mj-ea"/>
              </a:rPr>
              <a:t>부분에서 모터드라이버의 주소를 설정하고 보드와의 </a:t>
            </a:r>
            <a:r>
              <a:rPr lang="en-US" altLang="ko-KR" sz="1200" b="1" dirty="0" err="1">
                <a:latin typeface="+mj-ea"/>
                <a:ea typeface="+mj-ea"/>
              </a:rPr>
              <a:t>Baudrate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>
                <a:latin typeface="+mj-ea"/>
                <a:ea typeface="+mj-ea"/>
              </a:rPr>
              <a:t>를 설정해준다</a:t>
            </a:r>
            <a:r>
              <a:rPr lang="en-US" altLang="ko-KR" sz="1200" b="1" dirty="0">
                <a:latin typeface="+mj-ea"/>
                <a:ea typeface="+mj-ea"/>
              </a:rPr>
              <a:t>. (</a:t>
            </a:r>
            <a:r>
              <a:rPr lang="ko-KR" altLang="en-US" sz="1200" b="1" dirty="0">
                <a:latin typeface="+mj-ea"/>
                <a:ea typeface="+mj-ea"/>
              </a:rPr>
              <a:t>현재 주소</a:t>
            </a:r>
            <a:r>
              <a:rPr lang="en-US" altLang="ko-KR" sz="1200" b="1" dirty="0">
                <a:latin typeface="+mj-ea"/>
                <a:ea typeface="+mj-ea"/>
              </a:rPr>
              <a:t>128,Baudrate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115200)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그 외에 모터의 방향이나 최대전류등을 설정하여 기본설정을 세팅해준다</a:t>
            </a:r>
            <a:r>
              <a:rPr lang="en-US" altLang="ko-KR" sz="1200" b="1" dirty="0">
                <a:latin typeface="+mj-ea"/>
                <a:ea typeface="+mj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모터드라이버의 주소나 </a:t>
            </a:r>
            <a:r>
              <a:rPr lang="en-US" altLang="ko-KR" sz="1200" b="1" dirty="0" err="1">
                <a:latin typeface="+mj-ea"/>
                <a:ea typeface="+mj-ea"/>
              </a:rPr>
              <a:t>Baudrate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>
                <a:latin typeface="+mj-ea"/>
                <a:ea typeface="+mj-ea"/>
              </a:rPr>
              <a:t>는 모터드라이버 자체에서도 할 수 있다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추가로 </a:t>
            </a:r>
            <a:r>
              <a:rPr lang="en-US" altLang="ko-KR" sz="1200" b="1" dirty="0">
                <a:latin typeface="+mj-ea"/>
                <a:ea typeface="+mj-ea"/>
              </a:rPr>
              <a:t>PWM </a:t>
            </a:r>
            <a:r>
              <a:rPr lang="ko-KR" altLang="en-US" sz="1200" b="1" dirty="0">
                <a:latin typeface="+mj-ea"/>
                <a:ea typeface="+mj-ea"/>
              </a:rPr>
              <a:t>세팅을 들어가 모터의 작동을 확인할 수 있고 </a:t>
            </a:r>
            <a:r>
              <a:rPr lang="en-US" altLang="ko-KR" sz="1200" b="1" dirty="0">
                <a:latin typeface="+mj-ea"/>
                <a:ea typeface="+mj-ea"/>
              </a:rPr>
              <a:t>Velocity </a:t>
            </a:r>
            <a:r>
              <a:rPr lang="ko-KR" altLang="en-US" sz="1200" b="1" dirty="0">
                <a:latin typeface="+mj-ea"/>
                <a:ea typeface="+mj-ea"/>
              </a:rPr>
              <a:t>세팅에서 </a:t>
            </a:r>
            <a:r>
              <a:rPr lang="en-US" altLang="ko-KR" sz="1200" b="1" dirty="0">
                <a:latin typeface="+mj-ea"/>
                <a:ea typeface="+mj-ea"/>
              </a:rPr>
              <a:t>PID</a:t>
            </a:r>
            <a:r>
              <a:rPr lang="ko-KR" altLang="en-US" sz="1200" b="1" dirty="0">
                <a:latin typeface="+mj-ea"/>
                <a:ea typeface="+mj-ea"/>
              </a:rPr>
              <a:t>를 설정할 수 있다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j-ea"/>
                <a:ea typeface="+mj-ea"/>
              </a:rPr>
              <a:t>네모박스부분이 중요설정부분이다</a:t>
            </a:r>
            <a:r>
              <a:rPr lang="en-US" altLang="ko-KR" sz="1200" b="1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CDEABB-631B-FDB2-54FA-E23238979FFD}"/>
              </a:ext>
            </a:extLst>
          </p:cNvPr>
          <p:cNvSpPr/>
          <p:nvPr/>
        </p:nvSpPr>
        <p:spPr>
          <a:xfrm>
            <a:off x="1130060" y="3234906"/>
            <a:ext cx="2363638" cy="638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90971E-BB41-C1B3-E880-CE3A39CF5EC8}"/>
              </a:ext>
            </a:extLst>
          </p:cNvPr>
          <p:cNvSpPr/>
          <p:nvPr/>
        </p:nvSpPr>
        <p:spPr>
          <a:xfrm>
            <a:off x="3505147" y="3268493"/>
            <a:ext cx="2363638" cy="1113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6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1215</Words>
  <Application>Microsoft Office PowerPoint</Application>
  <PresentationFormat>와이드스크린</PresentationFormat>
  <Paragraphs>247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이명욱</cp:lastModifiedBy>
  <cp:revision>50</cp:revision>
  <dcterms:created xsi:type="dcterms:W3CDTF">2020-09-07T02:34:06Z</dcterms:created>
  <dcterms:modified xsi:type="dcterms:W3CDTF">2023-09-03T11:10:35Z</dcterms:modified>
</cp:coreProperties>
</file>